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Lst>
  <p:notesMasterIdLst>
    <p:notesMasterId r:id="rId22"/>
  </p:notesMasterIdLst>
  <p:handoutMasterIdLst>
    <p:handoutMasterId r:id="rId23"/>
  </p:handoutMasterIdLst>
  <p:sldIdLst>
    <p:sldId id="1367" r:id="rId6"/>
    <p:sldId id="1409" r:id="rId7"/>
    <p:sldId id="1460" r:id="rId8"/>
    <p:sldId id="1461" r:id="rId9"/>
    <p:sldId id="1458" r:id="rId10"/>
    <p:sldId id="1462" r:id="rId11"/>
    <p:sldId id="1464" r:id="rId12"/>
    <p:sldId id="1465" r:id="rId13"/>
    <p:sldId id="1466" r:id="rId14"/>
    <p:sldId id="1470" r:id="rId15"/>
    <p:sldId id="1471" r:id="rId16"/>
    <p:sldId id="1472" r:id="rId17"/>
    <p:sldId id="1364" r:id="rId18"/>
    <p:sldId id="1473" r:id="rId19"/>
    <p:sldId id="1459" r:id="rId20"/>
    <p:sldId id="1414" r:id="rId2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 DELETE SECTION" id="{4800C02C-F9A5-49D6-A098-754168CF5DCF}">
          <p14:sldIdLst/>
        </p14:section>
        <p14:section name="Light Connect 2016 Template" id="{D3E95C9D-3DD4-45B7-BFD9-4AE9F68B7B97}">
          <p14:sldIdLst>
            <p14:sldId id="1367"/>
            <p14:sldId id="1409"/>
            <p14:sldId id="1460"/>
            <p14:sldId id="1461"/>
            <p14:sldId id="1458"/>
            <p14:sldId id="1462"/>
            <p14:sldId id="1464"/>
            <p14:sldId id="1465"/>
            <p14:sldId id="1466"/>
            <p14:sldId id="1470"/>
            <p14:sldId id="1471"/>
            <p14:sldId id="1472"/>
            <p14:sldId id="1364"/>
            <p14:sldId id="1473"/>
            <p14:sldId id="1459"/>
            <p14:sldId id="141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00FF00"/>
    <a:srgbClr val="FFFFFF"/>
    <a:srgbClr val="592C8C"/>
    <a:srgbClr val="505050"/>
    <a:srgbClr val="D2D2D2"/>
    <a:srgbClr val="0078D7"/>
    <a:srgbClr val="32145A"/>
    <a:srgbClr val="008272"/>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3001" autoAdjust="0"/>
  </p:normalViewPr>
  <p:slideViewPr>
    <p:cSldViewPr>
      <p:cViewPr varScale="1">
        <p:scale>
          <a:sx n="93" d="100"/>
          <a:sy n="93" d="100"/>
        </p:scale>
        <p:origin x="540" y="68"/>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100" d="100"/>
          <a:sy n="100" d="100"/>
        </p:scale>
        <p:origin x="3552"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Connect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11/29/2017 3:43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Connect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11/29/2017 3:39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11/29/2017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636732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11/29/2017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589222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11/29/2017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861595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11/29/2017 4:05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559452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11/29/2017 4:15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247001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11/29/2017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795768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11/29/2017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711414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11/29/2017 4:11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227657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11/29/2017 4:12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83740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991557-1ADB-4044-AE76-1579580224F0}" type="slidenum">
              <a:rPr lang="en-US" smtClean="0"/>
              <a:t>3</a:t>
            </a:fld>
            <a:endParaRPr lang="en-US"/>
          </a:p>
        </p:txBody>
      </p:sp>
    </p:spTree>
    <p:extLst>
      <p:ext uri="{BB962C8B-B14F-4D97-AF65-F5344CB8AC3E}">
        <p14:creationId xmlns:p14="http://schemas.microsoft.com/office/powerpoint/2010/main" val="3161793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2554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11/29/2017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256006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2400"/>
              </a:spcBef>
            </a:pPr>
            <a:r>
              <a:rPr lang="en-US" sz="900"/>
              <a:t>Azure AD for individual and service identity</a:t>
            </a:r>
          </a:p>
          <a:p>
            <a:pPr lvl="0">
              <a:spcBef>
                <a:spcPts val="2400"/>
              </a:spcBef>
            </a:pPr>
            <a:endParaRPr lang="en-US" sz="900"/>
          </a:p>
        </p:txBody>
      </p:sp>
      <p:sp>
        <p:nvSpPr>
          <p:cNvPr id="4" name="Header Placeholder 3"/>
          <p:cNvSpPr>
            <a:spLocks noGrp="1"/>
          </p:cNvSpPr>
          <p:nvPr>
            <p:ph type="hdr" sz="quarter" idx="10"/>
          </p:nvPr>
        </p:nvSpPr>
        <p:spPr/>
        <p:txBody>
          <a:bodyPr/>
          <a:lstStyle/>
          <a:p>
            <a:r>
              <a:rPr lang="en-US"/>
              <a:t>Microsoft Inspire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11/29/2017 3:43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586830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11/29/2017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958460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11/29/2017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13905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11/29/2017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090691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488440" y="6131358"/>
            <a:ext cx="1371600" cy="293483"/>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6" y="6498914"/>
            <a:ext cx="1045829" cy="228600"/>
          </a:xfrm>
          <a:prstGeom prst="rect">
            <a:avLst/>
          </a:prstGeom>
          <a:noFill/>
          <a:ln>
            <a:noFill/>
          </a:ln>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6" y="6498914"/>
            <a:ext cx="1045829" cy="228600"/>
          </a:xfrm>
          <a:prstGeom prst="rect">
            <a:avLst/>
          </a:prstGeom>
          <a:noFill/>
          <a:ln>
            <a:noFill/>
          </a:ln>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bg1"/>
                </a:solidFill>
                <a:latin typeface="+mj-lt"/>
              </a:defRPr>
            </a:lvl1pPr>
          </a:lstStyle>
          <a:p>
            <a:r>
              <a:rPr lang="en-US" sz="6000" dirty="0">
                <a:solidFill>
                  <a:schemeClr val="bg1"/>
                </a:solidFill>
              </a:rPr>
              <a:t>Demo</a:t>
            </a:r>
          </a:p>
        </p:txBody>
      </p:sp>
    </p:spTree>
    <p:extLst>
      <p:ext uri="{BB962C8B-B14F-4D97-AF65-F5344CB8AC3E}">
        <p14:creationId xmlns:p14="http://schemas.microsoft.com/office/powerpoint/2010/main" val="4230999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6" y="6498914"/>
            <a:ext cx="1045829" cy="228600"/>
          </a:xfrm>
          <a:prstGeom prst="rect">
            <a:avLst/>
          </a:prstGeom>
          <a:noFill/>
          <a:ln>
            <a:noFill/>
          </a:ln>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spTree>
    <p:extLst>
      <p:ext uri="{BB962C8B-B14F-4D97-AF65-F5344CB8AC3E}">
        <p14:creationId xmlns:p14="http://schemas.microsoft.com/office/powerpoint/2010/main" val="2455386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7" y="6490977"/>
            <a:ext cx="1045829" cy="228600"/>
          </a:xfrm>
          <a:prstGeom prst="rect">
            <a:avLst/>
          </a:prstGeom>
          <a:noFill/>
          <a:ln>
            <a:noFill/>
          </a:ln>
        </p:spPr>
      </p:pic>
      <p:sp>
        <p:nvSpPr>
          <p:cNvPr id="1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9"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88440" y="6131358"/>
            <a:ext cx="1371600" cy="293483"/>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039" y="2939754"/>
            <a:ext cx="4572396" cy="978493"/>
          </a:xfrm>
          <a:prstGeom prst="rect">
            <a:avLst/>
          </a:prstGeom>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88"/>
            </a:lvl1pPr>
          </a:lstStyle>
          <a:p>
            <a:r>
              <a:rPr lang="en-US"/>
              <a:t>Click to edit Master title style</a:t>
            </a:r>
          </a:p>
        </p:txBody>
      </p:sp>
    </p:spTree>
    <p:extLst>
      <p:ext uri="{BB962C8B-B14F-4D97-AF65-F5344CB8AC3E}">
        <p14:creationId xmlns:p14="http://schemas.microsoft.com/office/powerpoint/2010/main" val="16107361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8557" y="215806"/>
            <a:ext cx="1187693" cy="254682"/>
          </a:xfrm>
          <a:prstGeom prst="rect">
            <a:avLst/>
          </a:prstGeom>
        </p:spPr>
      </p:pic>
      <p:sp>
        <p:nvSpPr>
          <p:cNvPr id="20"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0259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45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488440" y="6131358"/>
            <a:ext cx="1371600" cy="293483"/>
          </a:xfrm>
          <a:prstGeom prst="rect">
            <a:avLst/>
          </a:prstGeom>
        </p:spPr>
      </p:pic>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 Connec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4" name="Rectangle 13"/>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61347" y="6267883"/>
            <a:ext cx="1371600" cy="293483"/>
          </a:xfrm>
          <a:prstGeom prst="rect">
            <a:avLst/>
          </a:prstGeom>
        </p:spPr>
      </p:pic>
      <p:pic>
        <p:nvPicPr>
          <p:cNvPr id="17" name="Picture 16"/>
          <p:cNvPicPr>
            <a:picLocks noChangeAspect="1"/>
          </p:cNvPicPr>
          <p:nvPr userDrawn="1"/>
        </p:nvPicPr>
        <p:blipFill rotWithShape="1">
          <a:blip r:embed="rId4">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 Connec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7" name="Rectangle 16"/>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7"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8"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9"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361347" y="6267883"/>
            <a:ext cx="1371600" cy="293483"/>
          </a:xfrm>
          <a:prstGeom prst="rect">
            <a:avLst/>
          </a:prstGeom>
        </p:spPr>
      </p:pic>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8646" y="6267883"/>
            <a:ext cx="1371600" cy="293483"/>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1745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j-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j-lt"/>
                <a:ea typeface="+mn-ea"/>
                <a:cs typeface="+mn-cs"/>
              </a:defRPr>
            </a:lvl1pPr>
          </a:lstStyle>
          <a:p>
            <a:pPr lvl="0"/>
            <a:r>
              <a:rPr lang="en-US" dirty="0"/>
              <a:t>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4" name="Title 1"/>
          <p:cNvSpPr>
            <a:spLocks noGrp="1"/>
          </p:cNvSpPr>
          <p:nvPr>
            <p:ph type="title" hasCustomPrompt="1"/>
          </p:nvPr>
        </p:nvSpPr>
        <p:spPr>
          <a:xfrm>
            <a:off x="543368" y="1209973"/>
            <a:ext cx="111887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6" name="Title 1"/>
          <p:cNvSpPr>
            <a:spLocks noGrp="1"/>
          </p:cNvSpPr>
          <p:nvPr>
            <p:ph type="title" hasCustomPrompt="1"/>
          </p:nvPr>
        </p:nvSpPr>
        <p:spPr>
          <a:xfrm>
            <a:off x="503236" y="2125662"/>
            <a:ext cx="1165860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936" y="2125662"/>
            <a:ext cx="116586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50836" y="6267883"/>
            <a:ext cx="1371600" cy="293483"/>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63793" y="487"/>
            <a:ext cx="9356808" cy="6994038"/>
          </a:xfrm>
          <a:prstGeom prst="rect">
            <a:avLst/>
          </a:prstGeom>
        </p:spPr>
      </p:pic>
      <p:sp>
        <p:nvSpPr>
          <p:cNvPr id="9"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3768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9"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88440" y="6131358"/>
            <a:ext cx="1371600" cy="293483"/>
          </a:xfrm>
          <a:prstGeom prst="rect">
            <a:avLst/>
          </a:prstGeom>
        </p:spPr>
      </p:pic>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slide Microsoft">
    <p:bg>
      <p:bgPr>
        <a:solidFill>
          <a:srgbClr val="505050"/>
        </a:solidFill>
        <a:effectLst/>
      </p:bgPr>
    </p:bg>
    <p:spTree>
      <p:nvGrpSpPr>
        <p:cNvPr id="1" name=""/>
        <p:cNvGrpSpPr/>
        <p:nvPr/>
      </p:nvGrpSpPr>
      <p:grpSpPr>
        <a:xfrm>
          <a:off x="0" y="0"/>
          <a:ext cx="0" cy="0"/>
          <a:chOff x="0" y="0"/>
          <a:chExt cx="0" cy="0"/>
        </a:xfrm>
      </p:grpSpPr>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931404" y="2944516"/>
            <a:ext cx="4573666" cy="978493"/>
          </a:xfrm>
          <a:prstGeom prst="rect">
            <a:avLst/>
          </a:prstGeom>
        </p:spPr>
      </p:pic>
      <p:sp>
        <p:nvSpPr>
          <p:cNvPr id="7"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2016 Microsoft Corporation. All rights reserved. </a:t>
            </a:r>
          </a:p>
        </p:txBody>
      </p:sp>
    </p:spTree>
    <p:extLst>
      <p:ext uri="{BB962C8B-B14F-4D97-AF65-F5344CB8AC3E}">
        <p14:creationId xmlns:p14="http://schemas.microsoft.com/office/powerpoint/2010/main" val="159679584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1+#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59435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81692"/>
            <a:ext cx="5943599"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5943599" cy="2092881"/>
          </a:xfrm>
        </p:spPr>
        <p:txBody>
          <a:bodyPr wrap="square">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4"/>
            <a:ext cx="5943598" cy="917575"/>
          </a:xfrm>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5943599" cy="2092881"/>
          </a:xfrm>
        </p:spPr>
        <p:txBody>
          <a:bodyPr wrap="square">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4"/>
            <a:ext cx="5943598" cy="917575"/>
          </a:xfrm>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341" r:id="rId4"/>
    <p:sldLayoutId id="2147484342" r:id="rId5"/>
    <p:sldLayoutId id="2147484295" r:id="rId6"/>
    <p:sldLayoutId id="2147484240" r:id="rId7"/>
    <p:sldLayoutId id="2147484296" r:id="rId8"/>
    <p:sldLayoutId id="2147484241" r:id="rId9"/>
    <p:sldLayoutId id="2147484297" r:id="rId10"/>
    <p:sldLayoutId id="2147484244" r:id="rId11"/>
    <p:sldLayoutId id="2147484298" r:id="rId12"/>
    <p:sldLayoutId id="2147484245" r:id="rId13"/>
    <p:sldLayoutId id="2147484247" r:id="rId14"/>
    <p:sldLayoutId id="2147484337" r:id="rId15"/>
    <p:sldLayoutId id="2147484249" r:id="rId16"/>
    <p:sldLayoutId id="2147484343" r:id="rId17"/>
    <p:sldLayoutId id="2147484344" r:id="rId18"/>
    <p:sldLayoutId id="2147484301" r:id="rId19"/>
    <p:sldLayoutId id="2147484252" r:id="rId20"/>
    <p:sldLayoutId id="2147484251" r:id="rId21"/>
    <p:sldLayoutId id="2147484254" r:id="rId22"/>
    <p:sldLayoutId id="2147484257" r:id="rId23"/>
    <p:sldLayoutId id="2147484258" r:id="rId24"/>
    <p:sldLayoutId id="2147484260" r:id="rId25"/>
    <p:sldLayoutId id="2147484299" r:id="rId26"/>
    <p:sldLayoutId id="2147484345" r:id="rId27"/>
    <p:sldLayoutId id="2147484263" r:id="rId28"/>
    <p:sldLayoutId id="2147484348" r:id="rId29"/>
    <p:sldLayoutId id="2147484349" r:id="rId30"/>
    <p:sldLayoutId id="2147484350"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46" r:id="rId19"/>
    <p:sldLayoutId id="2147484347" r:id="rId20"/>
    <p:sldLayoutId id="2147484336"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0.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svg"/><Relationship Id="rId2" Type="http://schemas.openxmlformats.org/officeDocument/2006/relationships/notesSlide" Target="../notesSlides/notesSlide11.xml"/><Relationship Id="rId1" Type="http://schemas.openxmlformats.org/officeDocument/2006/relationships/slideLayout" Target="../slideLayouts/slideLayout31.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20.png"/><Relationship Id="rId10" Type="http://schemas.openxmlformats.org/officeDocument/2006/relationships/image" Target="../media/image35.png"/><Relationship Id="rId4" Type="http://schemas.openxmlformats.org/officeDocument/2006/relationships/image" Target="../media/image30.svg"/><Relationship Id="rId9" Type="http://schemas.openxmlformats.org/officeDocument/2006/relationships/image" Target="../media/image34.sv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8.svg"/><Relationship Id="rId3" Type="http://schemas.openxmlformats.org/officeDocument/2006/relationships/image" Target="../media/image29.pn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1.xml"/><Relationship Id="rId6" Type="http://schemas.openxmlformats.org/officeDocument/2006/relationships/image" Target="../media/image31.png"/><Relationship Id="rId11" Type="http://schemas.openxmlformats.org/officeDocument/2006/relationships/image" Target="../media/image34.svg"/><Relationship Id="rId5" Type="http://schemas.openxmlformats.org/officeDocument/2006/relationships/image" Target="../media/image20.png"/><Relationship Id="rId10" Type="http://schemas.openxmlformats.org/officeDocument/2006/relationships/image" Target="../media/image33.png"/><Relationship Id="rId4" Type="http://schemas.openxmlformats.org/officeDocument/2006/relationships/image" Target="../media/image30.svg"/><Relationship Id="rId9" Type="http://schemas.openxmlformats.org/officeDocument/2006/relationships/image" Target="../media/image36.svg"/></Relationships>
</file>

<file path=ppt/slides/_rels/slide13.xml.rels><?xml version="1.0" encoding="UTF-8" standalone="yes"?>
<Relationships xmlns="http://schemas.openxmlformats.org/package/2006/relationships"><Relationship Id="rId3" Type="http://schemas.openxmlformats.org/officeDocument/2006/relationships/hyperlink" Target="http://aka.ms/acr/geo-replication" TargetMode="External"/><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8.png"/><Relationship Id="rId7" Type="http://schemas.openxmlformats.org/officeDocument/2006/relationships/hyperlink" Target="https://aka.ms/ACR/Roadmap" TargetMode="External"/><Relationship Id="rId2" Type="http://schemas.openxmlformats.org/officeDocument/2006/relationships/notesSlide" Target="../notesSlides/notesSlide14.xml"/><Relationship Id="rId1" Type="http://schemas.openxmlformats.org/officeDocument/2006/relationships/slideLayout" Target="../slideLayouts/slideLayout31.xml"/><Relationship Id="rId6" Type="http://schemas.openxmlformats.org/officeDocument/2006/relationships/hyperlink" Target="https://aka.ms/ACR/geo-replication" TargetMode="External"/><Relationship Id="rId5" Type="http://schemas.openxmlformats.org/officeDocument/2006/relationships/hyperlink" Target="https://aka.ms/ACR/Docs" TargetMode="External"/><Relationship Id="rId10" Type="http://schemas.openxmlformats.org/officeDocument/2006/relationships/image" Target="../media/image20.png"/><Relationship Id="rId4" Type="http://schemas.openxmlformats.org/officeDocument/2006/relationships/hyperlink" Target="https://aka.ms/ACR" TargetMode="External"/><Relationship Id="rId9" Type="http://schemas.openxmlformats.org/officeDocument/2006/relationships/image" Target="../media/image27.sv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hyperlink" Target="http://aka.ms/acr"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openxmlformats.org/officeDocument/2006/relationships/image" Target="../media/image13.emf"/><Relationship Id="rId13" Type="http://schemas.microsoft.com/office/2007/relationships/hdphoto" Target="../media/hdphoto2.wdp"/><Relationship Id="rId3" Type="http://schemas.openxmlformats.org/officeDocument/2006/relationships/image" Target="../media/image8.png"/><Relationship Id="rId7" Type="http://schemas.openxmlformats.org/officeDocument/2006/relationships/image" Target="../media/image12.emf"/><Relationship Id="rId12" Type="http://schemas.openxmlformats.org/officeDocument/2006/relationships/image" Target="../media/image17.png"/><Relationship Id="rId2" Type="http://schemas.openxmlformats.org/officeDocument/2006/relationships/notesSlide" Target="../notesSlides/notesSlide5.xml"/><Relationship Id="rId16" Type="http://schemas.openxmlformats.org/officeDocument/2006/relationships/image" Target="../media/image20.png"/><Relationship Id="rId1" Type="http://schemas.openxmlformats.org/officeDocument/2006/relationships/slideLayout" Target="../slideLayouts/slideLayout14.xml"/><Relationship Id="rId6" Type="http://schemas.openxmlformats.org/officeDocument/2006/relationships/image" Target="../media/image11.emf"/><Relationship Id="rId11" Type="http://schemas.openxmlformats.org/officeDocument/2006/relationships/image" Target="../media/image16.gif"/><Relationship Id="rId5" Type="http://schemas.openxmlformats.org/officeDocument/2006/relationships/image" Target="../media/image10.png"/><Relationship Id="rId15" Type="http://schemas.openxmlformats.org/officeDocument/2006/relationships/image" Target="../media/image19.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emf"/><Relationship Id="rId14" Type="http://schemas.openxmlformats.org/officeDocument/2006/relationships/image" Target="../media/image18.emf"/></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hyperlink" Target="http://aka.ms/ACR/Roadmap" TargetMode="Externa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azure/container-registry/container-registry-geo-replication"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hyperlink" Target="http://aka.ms/acr/skus" TargetMode="External"/><Relationship Id="rId5" Type="http://schemas.openxmlformats.org/officeDocument/2006/relationships/hyperlink" Target="https://docs.docker.com/registry/spec/api/#pushing-an-image" TargetMode="External"/><Relationship Id="rId4" Type="http://schemas.openxmlformats.org/officeDocument/2006/relationships/hyperlink" Target="https://docs.docker.com/registry/spec/api/#pulling-an-image"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038" y="2125678"/>
            <a:ext cx="5664199" cy="1828786"/>
          </a:xfrm>
        </p:spPr>
        <p:txBody>
          <a:bodyPr/>
          <a:lstStyle/>
          <a:p>
            <a:r>
              <a:rPr lang="en-US" dirty="0"/>
              <a:t>Azure </a:t>
            </a:r>
            <a:br>
              <a:rPr lang="en-US" dirty="0"/>
            </a:br>
            <a:r>
              <a:rPr lang="en-US" dirty="0"/>
              <a:t>Container Registry </a:t>
            </a:r>
          </a:p>
        </p:txBody>
      </p:sp>
      <p:sp>
        <p:nvSpPr>
          <p:cNvPr id="5" name="Text Placeholder 4"/>
          <p:cNvSpPr>
            <a:spLocks noGrp="1"/>
          </p:cNvSpPr>
          <p:nvPr>
            <p:ph type="body" sz="quarter" idx="12"/>
          </p:nvPr>
        </p:nvSpPr>
        <p:spPr>
          <a:xfrm>
            <a:off x="554038" y="3955786"/>
            <a:ext cx="5664200" cy="1828007"/>
          </a:xfrm>
        </p:spPr>
        <p:txBody>
          <a:bodyPr/>
          <a:lstStyle/>
          <a:p>
            <a:r>
              <a:rPr lang="en-US" dirty="0"/>
              <a:t>Steve Lasker</a:t>
            </a:r>
          </a:p>
          <a:p>
            <a:r>
              <a:rPr lang="en-US" sz="2400" dirty="0"/>
              <a:t>Program Manager</a:t>
            </a:r>
          </a:p>
          <a:p>
            <a:r>
              <a:rPr lang="en-US" sz="2400" dirty="0"/>
              <a:t>Azure Developer Experiences</a:t>
            </a:r>
          </a:p>
          <a:p>
            <a:r>
              <a:rPr lang="en-US" sz="2000" dirty="0"/>
              <a:t>@</a:t>
            </a:r>
            <a:r>
              <a:rPr lang="en-US" sz="2000" dirty="0" err="1"/>
              <a:t>SteveLasker</a:t>
            </a:r>
            <a:endParaRPr lang="en-US" sz="2000" dirty="0"/>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F3BE66-B261-4299-BBE3-AE7ECDA77075}"/>
              </a:ext>
            </a:extLst>
          </p:cNvPr>
          <p:cNvSpPr>
            <a:spLocks noGrp="1"/>
          </p:cNvSpPr>
          <p:nvPr>
            <p:ph type="title"/>
          </p:nvPr>
        </p:nvSpPr>
        <p:spPr/>
        <p:txBody>
          <a:bodyPr/>
          <a:lstStyle/>
          <a:p>
            <a:r>
              <a:rPr lang="en-US" dirty="0"/>
              <a:t>ACR Geo-replication</a:t>
            </a:r>
          </a:p>
        </p:txBody>
      </p:sp>
      <p:pic>
        <p:nvPicPr>
          <p:cNvPr id="5" name="Graphic 4">
            <a:extLst>
              <a:ext uri="{FF2B5EF4-FFF2-40B4-BE49-F238E27FC236}">
                <a16:creationId xmlns:a16="http://schemas.microsoft.com/office/drawing/2014/main" id="{55B65E76-DBA5-4A1A-A2F5-988C7B512B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237" y="144462"/>
            <a:ext cx="2057400" cy="2057400"/>
          </a:xfrm>
          <a:prstGeom prst="rect">
            <a:avLst/>
          </a:prstGeom>
        </p:spPr>
      </p:pic>
      <p:sp>
        <p:nvSpPr>
          <p:cNvPr id="6" name="TextBox 5">
            <a:extLst>
              <a:ext uri="{FF2B5EF4-FFF2-40B4-BE49-F238E27FC236}">
                <a16:creationId xmlns:a16="http://schemas.microsoft.com/office/drawing/2014/main" id="{B0DF92B5-BFB5-4DE7-9E77-C6F9D7DE2848}"/>
              </a:ext>
            </a:extLst>
          </p:cNvPr>
          <p:cNvSpPr txBox="1"/>
          <p:nvPr/>
        </p:nvSpPr>
        <p:spPr>
          <a:xfrm>
            <a:off x="7426889" y="3171255"/>
            <a:ext cx="4734948" cy="1625060"/>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Mange your global/local deployments as one resource</a:t>
            </a:r>
          </a:p>
        </p:txBody>
      </p:sp>
      <p:pic>
        <p:nvPicPr>
          <p:cNvPr id="8" name="Graphic 7">
            <a:extLst>
              <a:ext uri="{FF2B5EF4-FFF2-40B4-BE49-F238E27FC236}">
                <a16:creationId xmlns:a16="http://schemas.microsoft.com/office/drawing/2014/main" id="{84B572D2-DFC9-4E95-A9DB-18AD3E3100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92961" y="373062"/>
            <a:ext cx="1803640" cy="1803640"/>
          </a:xfrm>
          <a:prstGeom prst="rect">
            <a:avLst/>
          </a:prstGeom>
        </p:spPr>
      </p:pic>
      <p:pic>
        <p:nvPicPr>
          <p:cNvPr id="9" name="Picture 8">
            <a:extLst>
              <a:ext uri="{FF2B5EF4-FFF2-40B4-BE49-F238E27FC236}">
                <a16:creationId xmlns:a16="http://schemas.microsoft.com/office/drawing/2014/main" id="{ADB7EF78-74A0-4815-AFF5-90C6C961B78E}"/>
              </a:ext>
            </a:extLst>
          </p:cNvPr>
          <p:cNvPicPr>
            <a:picLocks noChangeAspect="1"/>
          </p:cNvPicPr>
          <p:nvPr/>
        </p:nvPicPr>
        <p:blipFill>
          <a:blip r:embed="rId7"/>
          <a:stretch>
            <a:fillRect/>
          </a:stretch>
        </p:blipFill>
        <p:spPr>
          <a:xfrm>
            <a:off x="112951" y="3322437"/>
            <a:ext cx="7095886" cy="3672088"/>
          </a:xfrm>
          <a:prstGeom prst="rect">
            <a:avLst/>
          </a:prstGeom>
        </p:spPr>
      </p:pic>
      <p:sp>
        <p:nvSpPr>
          <p:cNvPr id="2" name="Rectangle 1">
            <a:extLst>
              <a:ext uri="{FF2B5EF4-FFF2-40B4-BE49-F238E27FC236}">
                <a16:creationId xmlns:a16="http://schemas.microsoft.com/office/drawing/2014/main" id="{C061C463-A297-4ACE-88D3-CA28421280A6}"/>
              </a:ext>
            </a:extLst>
          </p:cNvPr>
          <p:cNvSpPr/>
          <p:nvPr/>
        </p:nvSpPr>
        <p:spPr>
          <a:xfrm>
            <a:off x="7894637" y="6252131"/>
            <a:ext cx="3632918" cy="369332"/>
          </a:xfrm>
          <a:prstGeom prst="rect">
            <a:avLst/>
          </a:prstGeom>
        </p:spPr>
        <p:txBody>
          <a:bodyPr wrap="none">
            <a:spAutoFit/>
          </a:bodyPr>
          <a:lstStyle/>
          <a:p>
            <a:r>
              <a:rPr lang="en-US" dirty="0"/>
              <a:t>http://aka.ms/acr/geo-replication </a:t>
            </a:r>
          </a:p>
        </p:txBody>
      </p:sp>
    </p:spTree>
    <p:extLst>
      <p:ext uri="{BB962C8B-B14F-4D97-AF65-F5344CB8AC3E}">
        <p14:creationId xmlns:p14="http://schemas.microsoft.com/office/powerpoint/2010/main" val="310244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3141D4A-8F2E-4018-81CB-854996928A0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38022" b="36775"/>
          <a:stretch/>
        </p:blipFill>
        <p:spPr>
          <a:xfrm>
            <a:off x="0" y="-617538"/>
            <a:ext cx="12436475" cy="7612063"/>
          </a:xfrm>
          <a:prstGeom prst="rect">
            <a:avLst/>
          </a:prstGeom>
        </p:spPr>
      </p:pic>
      <p:sp>
        <p:nvSpPr>
          <p:cNvPr id="5" name="Rectangle 4">
            <a:extLst>
              <a:ext uri="{FF2B5EF4-FFF2-40B4-BE49-F238E27FC236}">
                <a16:creationId xmlns:a16="http://schemas.microsoft.com/office/drawing/2014/main" id="{EA92A098-D7E5-4B3D-B18E-6D5C6D87A1C6}"/>
              </a:ext>
            </a:extLst>
          </p:cNvPr>
          <p:cNvSpPr/>
          <p:nvPr/>
        </p:nvSpPr>
        <p:spPr bwMode="auto">
          <a:xfrm>
            <a:off x="126506" y="496482"/>
            <a:ext cx="6308468" cy="2005036"/>
          </a:xfrm>
          <a:prstGeom prst="rect">
            <a:avLst/>
          </a:prstGeom>
          <a:solidFill>
            <a:srgbClr val="0000FF">
              <a:alpha val="30196"/>
            </a:srgbClr>
          </a:solidFill>
        </p:spPr>
        <p:txBody>
          <a:bodyPr wrap="square" lIns="182880" tIns="146304" rIns="182880" bIns="146304" rtlCol="0">
            <a:spAutoFit/>
          </a:bodyPr>
          <a:lstStyle/>
          <a:p>
            <a:pPr>
              <a:lnSpc>
                <a:spcPct val="90000"/>
              </a:lnSpc>
              <a:spcAft>
                <a:spcPts val="600"/>
              </a:spcAft>
            </a:pPr>
            <a:endParaRPr lang="en-US" sz="16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grpSp>
        <p:nvGrpSpPr>
          <p:cNvPr id="55" name="Group 54">
            <a:extLst>
              <a:ext uri="{FF2B5EF4-FFF2-40B4-BE49-F238E27FC236}">
                <a16:creationId xmlns:a16="http://schemas.microsoft.com/office/drawing/2014/main" id="{98795287-D7DA-496B-94F1-833F3F65F26C}"/>
              </a:ext>
            </a:extLst>
          </p:cNvPr>
          <p:cNvGrpSpPr/>
          <p:nvPr/>
        </p:nvGrpSpPr>
        <p:grpSpPr>
          <a:xfrm>
            <a:off x="4974694" y="4400507"/>
            <a:ext cx="1288093" cy="239344"/>
            <a:chOff x="2916236" y="2735644"/>
            <a:chExt cx="782639" cy="145424"/>
          </a:xfrm>
        </p:grpSpPr>
        <p:sp>
          <p:nvSpPr>
            <p:cNvPr id="9" name="Oval 8">
              <a:extLst>
                <a:ext uri="{FF2B5EF4-FFF2-40B4-BE49-F238E27FC236}">
                  <a16:creationId xmlns:a16="http://schemas.microsoft.com/office/drawing/2014/main" id="{721D5B39-B89E-405C-9696-34B591B65295}"/>
                </a:ext>
              </a:extLst>
            </p:cNvPr>
            <p:cNvSpPr/>
            <p:nvPr/>
          </p:nvSpPr>
          <p:spPr bwMode="auto">
            <a:xfrm>
              <a:off x="2916236" y="2754380"/>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81A0C9B-FDA1-499C-A9BC-4B753DCDA6CB}"/>
                </a:ext>
              </a:extLst>
            </p:cNvPr>
            <p:cNvSpPr txBox="1"/>
            <p:nvPr/>
          </p:nvSpPr>
          <p:spPr>
            <a:xfrm>
              <a:off x="3187699" y="2735644"/>
              <a:ext cx="511176" cy="145424"/>
            </a:xfrm>
            <a:prstGeom prst="rect">
              <a:avLst/>
            </a:prstGeom>
            <a:noFill/>
          </p:spPr>
          <p:txBody>
            <a:bodyPr wrap="square" lIns="0" tIns="0" rIns="0" bIns="0" rtlCol="0">
              <a:spAutoFit/>
            </a:bodyPr>
            <a:lstStyle/>
            <a:p>
              <a:pPr>
                <a:lnSpc>
                  <a:spcPct val="90000"/>
                </a:lnSpc>
                <a:spcAft>
                  <a:spcPts val="600"/>
                </a:spcAft>
              </a:pPr>
              <a:r>
                <a:rPr lang="en-US" sz="1050" dirty="0">
                  <a:solidFill>
                    <a:srgbClr val="818282"/>
                  </a:solidFill>
                  <a:latin typeface="Segoe UI" panose="020B0502040204020203" pitchFamily="34" charset="0"/>
                  <a:cs typeface="Segoe UI" panose="020B0502040204020203" pitchFamily="34" charset="0"/>
                </a:rPr>
                <a:t>East US</a:t>
              </a:r>
            </a:p>
          </p:txBody>
        </p:sp>
        <p:cxnSp>
          <p:nvCxnSpPr>
            <p:cNvPr id="13" name="Straight Connector 12">
              <a:extLst>
                <a:ext uri="{FF2B5EF4-FFF2-40B4-BE49-F238E27FC236}">
                  <a16:creationId xmlns:a16="http://schemas.microsoft.com/office/drawing/2014/main" id="{14280592-7955-43F2-BB90-08137FF07F6D}"/>
                </a:ext>
              </a:extLst>
            </p:cNvPr>
            <p:cNvCxnSpPr>
              <a:cxnSpLocks/>
            </p:cNvCxnSpPr>
            <p:nvPr/>
          </p:nvCxnSpPr>
          <p:spPr>
            <a:xfrm>
              <a:off x="3024188" y="2808356"/>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F8A5F94-EAD3-411A-A7FB-316380EE9DAB}"/>
              </a:ext>
            </a:extLst>
          </p:cNvPr>
          <p:cNvGrpSpPr/>
          <p:nvPr/>
        </p:nvGrpSpPr>
        <p:grpSpPr>
          <a:xfrm>
            <a:off x="1759694" y="4232149"/>
            <a:ext cx="1177052" cy="239344"/>
            <a:chOff x="962818" y="2633350"/>
            <a:chExt cx="715171" cy="145424"/>
          </a:xfrm>
        </p:grpSpPr>
        <p:sp>
          <p:nvSpPr>
            <p:cNvPr id="16" name="Oval 15">
              <a:extLst>
                <a:ext uri="{FF2B5EF4-FFF2-40B4-BE49-F238E27FC236}">
                  <a16:creationId xmlns:a16="http://schemas.microsoft.com/office/drawing/2014/main" id="{34141661-F90A-4110-BCED-CA743FBCFA80}"/>
                </a:ext>
              </a:extLst>
            </p:cNvPr>
            <p:cNvSpPr/>
            <p:nvPr/>
          </p:nvSpPr>
          <p:spPr bwMode="auto">
            <a:xfrm>
              <a:off x="1570037" y="2652086"/>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7E8B6A31-C4F4-4720-8C0A-D7166416D78B}"/>
                </a:ext>
              </a:extLst>
            </p:cNvPr>
            <p:cNvSpPr txBox="1"/>
            <p:nvPr/>
          </p:nvSpPr>
          <p:spPr>
            <a:xfrm>
              <a:off x="962818" y="2633350"/>
              <a:ext cx="511176" cy="145424"/>
            </a:xfrm>
            <a:prstGeom prst="rect">
              <a:avLst/>
            </a:prstGeom>
            <a:noFill/>
          </p:spPr>
          <p:txBody>
            <a:bodyPr wrap="square" lIns="0" tIns="0" rIns="0" bIns="0" rtlCol="0">
              <a:spAutoFit/>
            </a:bodyPr>
            <a:lstStyle/>
            <a:p>
              <a:pPr>
                <a:lnSpc>
                  <a:spcPct val="90000"/>
                </a:lnSpc>
                <a:spcAft>
                  <a:spcPts val="600"/>
                </a:spcAft>
              </a:pPr>
              <a:r>
                <a:rPr lang="en-US" sz="1050" dirty="0">
                  <a:solidFill>
                    <a:srgbClr val="818282"/>
                  </a:solidFill>
                  <a:latin typeface="Segoe UI" panose="020B0502040204020203" pitchFamily="34" charset="0"/>
                  <a:cs typeface="Segoe UI" panose="020B0502040204020203" pitchFamily="34" charset="0"/>
                </a:rPr>
                <a:t>West US</a:t>
              </a:r>
            </a:p>
          </p:txBody>
        </p:sp>
        <p:cxnSp>
          <p:nvCxnSpPr>
            <p:cNvPr id="18" name="Straight Connector 17">
              <a:extLst>
                <a:ext uri="{FF2B5EF4-FFF2-40B4-BE49-F238E27FC236}">
                  <a16:creationId xmlns:a16="http://schemas.microsoft.com/office/drawing/2014/main" id="{58297588-F525-4E2C-B576-BF9725AD819D}"/>
                </a:ext>
              </a:extLst>
            </p:cNvPr>
            <p:cNvCxnSpPr>
              <a:cxnSpLocks/>
              <a:endCxn id="16" idx="2"/>
            </p:cNvCxnSpPr>
            <p:nvPr/>
          </p:nvCxnSpPr>
          <p:spPr>
            <a:xfrm>
              <a:off x="1417637" y="2706062"/>
              <a:ext cx="152400"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D25872B-5ED9-438B-A4F7-E4C058F0D825}"/>
              </a:ext>
            </a:extLst>
          </p:cNvPr>
          <p:cNvGrpSpPr/>
          <p:nvPr/>
        </p:nvGrpSpPr>
        <p:grpSpPr>
          <a:xfrm>
            <a:off x="9669824" y="3354775"/>
            <a:ext cx="1609467" cy="239344"/>
            <a:chOff x="5768973" y="2100262"/>
            <a:chExt cx="977904" cy="145424"/>
          </a:xfrm>
        </p:grpSpPr>
        <p:sp>
          <p:nvSpPr>
            <p:cNvPr id="21" name="Oval 20">
              <a:extLst>
                <a:ext uri="{FF2B5EF4-FFF2-40B4-BE49-F238E27FC236}">
                  <a16:creationId xmlns:a16="http://schemas.microsoft.com/office/drawing/2014/main" id="{FB3DB141-364C-4536-BDEE-008873DD3A89}"/>
                </a:ext>
              </a:extLst>
            </p:cNvPr>
            <p:cNvSpPr/>
            <p:nvPr/>
          </p:nvSpPr>
          <p:spPr bwMode="auto">
            <a:xfrm>
              <a:off x="5768973" y="2118998"/>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7E58A754-40C5-4AFC-B169-CA11124A724E}"/>
                </a:ext>
              </a:extLst>
            </p:cNvPr>
            <p:cNvSpPr txBox="1"/>
            <p:nvPr/>
          </p:nvSpPr>
          <p:spPr>
            <a:xfrm>
              <a:off x="5984877" y="2100262"/>
              <a:ext cx="762000" cy="145424"/>
            </a:xfrm>
            <a:prstGeom prst="rect">
              <a:avLst/>
            </a:prstGeom>
            <a:noFill/>
          </p:spPr>
          <p:txBody>
            <a:bodyPr wrap="square" lIns="0" tIns="0" rIns="0" bIns="0" rtlCol="0">
              <a:spAutoFit/>
            </a:bodyPr>
            <a:lstStyle/>
            <a:p>
              <a:pPr>
                <a:lnSpc>
                  <a:spcPct val="90000"/>
                </a:lnSpc>
                <a:spcAft>
                  <a:spcPts val="600"/>
                </a:spcAft>
              </a:pPr>
              <a:r>
                <a:rPr lang="en-US" sz="1050" dirty="0">
                  <a:solidFill>
                    <a:srgbClr val="818282"/>
                  </a:solidFill>
                  <a:latin typeface="Segoe UI" panose="020B0502040204020203" pitchFamily="34" charset="0"/>
                  <a:cs typeface="Segoe UI" panose="020B0502040204020203" pitchFamily="34" charset="0"/>
                </a:rPr>
                <a:t>West Europe</a:t>
              </a:r>
            </a:p>
          </p:txBody>
        </p:sp>
        <p:cxnSp>
          <p:nvCxnSpPr>
            <p:cNvPr id="23" name="Straight Connector 22">
              <a:extLst>
                <a:ext uri="{FF2B5EF4-FFF2-40B4-BE49-F238E27FC236}">
                  <a16:creationId xmlns:a16="http://schemas.microsoft.com/office/drawing/2014/main" id="{448D0116-3809-40D0-AA6A-5245E686E0A5}"/>
                </a:ext>
              </a:extLst>
            </p:cNvPr>
            <p:cNvCxnSpPr>
              <a:cxnSpLocks/>
              <a:stCxn id="21" idx="6"/>
            </p:cNvCxnSpPr>
            <p:nvPr/>
          </p:nvCxnSpPr>
          <p:spPr>
            <a:xfrm>
              <a:off x="5876925" y="2172974"/>
              <a:ext cx="112712"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A2069544-19EB-4533-BEA7-E898E124D2ED}"/>
              </a:ext>
            </a:extLst>
          </p:cNvPr>
          <p:cNvGrpSpPr/>
          <p:nvPr/>
        </p:nvGrpSpPr>
        <p:grpSpPr>
          <a:xfrm>
            <a:off x="4486107" y="3725406"/>
            <a:ext cx="2035343" cy="239344"/>
            <a:chOff x="2619373" y="2325456"/>
            <a:chExt cx="1236664" cy="145424"/>
          </a:xfrm>
        </p:grpSpPr>
        <p:sp>
          <p:nvSpPr>
            <p:cNvPr id="41" name="Oval 40">
              <a:extLst>
                <a:ext uri="{FF2B5EF4-FFF2-40B4-BE49-F238E27FC236}">
                  <a16:creationId xmlns:a16="http://schemas.microsoft.com/office/drawing/2014/main" id="{28848061-DA25-423D-8FDA-6B325118BBF7}"/>
                </a:ext>
              </a:extLst>
            </p:cNvPr>
            <p:cNvSpPr/>
            <p:nvPr/>
          </p:nvSpPr>
          <p:spPr bwMode="auto">
            <a:xfrm>
              <a:off x="2619373" y="2344192"/>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F54BD568-2CE4-43AD-9D87-6A183B7ECC8B}"/>
                </a:ext>
              </a:extLst>
            </p:cNvPr>
            <p:cNvSpPr txBox="1"/>
            <p:nvPr/>
          </p:nvSpPr>
          <p:spPr>
            <a:xfrm>
              <a:off x="2890835" y="2325456"/>
              <a:ext cx="965202" cy="145424"/>
            </a:xfrm>
            <a:prstGeom prst="rect">
              <a:avLst/>
            </a:prstGeom>
            <a:noFill/>
          </p:spPr>
          <p:txBody>
            <a:bodyPr wrap="square" lIns="0" tIns="0" rIns="0" bIns="0" rtlCol="0">
              <a:spAutoFit/>
            </a:bodyPr>
            <a:lstStyle/>
            <a:p>
              <a:pPr>
                <a:lnSpc>
                  <a:spcPct val="90000"/>
                </a:lnSpc>
                <a:spcAft>
                  <a:spcPts val="600"/>
                </a:spcAft>
              </a:pPr>
              <a:r>
                <a:rPr lang="en-US" sz="1050" dirty="0">
                  <a:solidFill>
                    <a:srgbClr val="818282"/>
                  </a:solidFill>
                  <a:latin typeface="Segoe UI" panose="020B0502040204020203" pitchFamily="34" charset="0"/>
                  <a:cs typeface="Segoe UI" panose="020B0502040204020203" pitchFamily="34" charset="0"/>
                </a:rPr>
                <a:t>Canada Central</a:t>
              </a:r>
            </a:p>
          </p:txBody>
        </p:sp>
        <p:cxnSp>
          <p:nvCxnSpPr>
            <p:cNvPr id="43" name="Straight Connector 42">
              <a:extLst>
                <a:ext uri="{FF2B5EF4-FFF2-40B4-BE49-F238E27FC236}">
                  <a16:creationId xmlns:a16="http://schemas.microsoft.com/office/drawing/2014/main" id="{1938A9B7-DEDC-45E6-867F-445FFA1D98D5}"/>
                </a:ext>
              </a:extLst>
            </p:cNvPr>
            <p:cNvCxnSpPr>
              <a:cxnSpLocks/>
            </p:cNvCxnSpPr>
            <p:nvPr/>
          </p:nvCxnSpPr>
          <p:spPr>
            <a:xfrm>
              <a:off x="2727325" y="2398168"/>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46" name="Picture 45">
            <a:extLst>
              <a:ext uri="{FF2B5EF4-FFF2-40B4-BE49-F238E27FC236}">
                <a16:creationId xmlns:a16="http://schemas.microsoft.com/office/drawing/2014/main" id="{81CFFCDF-1821-4DEE-B835-1145B554C4BA}"/>
              </a:ext>
            </a:extLst>
          </p:cNvPr>
          <p:cNvPicPr>
            <a:picLocks noChangeAspect="1"/>
          </p:cNvPicPr>
          <p:nvPr/>
        </p:nvPicPr>
        <p:blipFill>
          <a:blip r:embed="rId5"/>
          <a:stretch>
            <a:fillRect/>
          </a:stretch>
        </p:blipFill>
        <p:spPr>
          <a:xfrm>
            <a:off x="2939690" y="4221248"/>
            <a:ext cx="433776" cy="433776"/>
          </a:xfrm>
          <a:prstGeom prst="rect">
            <a:avLst/>
          </a:prstGeom>
          <a:ln>
            <a:noFill/>
          </a:ln>
          <a:effectLst>
            <a:outerShdw blurRad="292100" dist="139700" dir="2700000" algn="tl" rotWithShape="0">
              <a:srgbClr val="333333">
                <a:alpha val="65000"/>
              </a:srgbClr>
            </a:outerShdw>
          </a:effectLst>
        </p:spPr>
      </p:pic>
      <p:pic>
        <p:nvPicPr>
          <p:cNvPr id="47" name="Graphic 46">
            <a:extLst>
              <a:ext uri="{FF2B5EF4-FFF2-40B4-BE49-F238E27FC236}">
                <a16:creationId xmlns:a16="http://schemas.microsoft.com/office/drawing/2014/main" id="{5598D652-88CD-4ED4-B255-5B4BB009A8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42080" y="3916150"/>
            <a:ext cx="444182" cy="337965"/>
          </a:xfrm>
          <a:prstGeom prst="rect">
            <a:avLst/>
          </a:prstGeom>
        </p:spPr>
      </p:pic>
      <p:pic>
        <p:nvPicPr>
          <p:cNvPr id="54" name="Graphic 53">
            <a:extLst>
              <a:ext uri="{FF2B5EF4-FFF2-40B4-BE49-F238E27FC236}">
                <a16:creationId xmlns:a16="http://schemas.microsoft.com/office/drawing/2014/main" id="{E10AB66D-F422-4D18-AFA1-16385765D01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1288" t="39542" r="41720" b="39347"/>
          <a:stretch/>
        </p:blipFill>
        <p:spPr>
          <a:xfrm>
            <a:off x="2508250" y="4480363"/>
            <a:ext cx="383306" cy="368556"/>
          </a:xfrm>
          <a:prstGeom prst="rect">
            <a:avLst/>
          </a:prstGeom>
        </p:spPr>
      </p:pic>
      <p:pic>
        <p:nvPicPr>
          <p:cNvPr id="70" name="Graphic 69">
            <a:extLst>
              <a:ext uri="{FF2B5EF4-FFF2-40B4-BE49-F238E27FC236}">
                <a16:creationId xmlns:a16="http://schemas.microsoft.com/office/drawing/2014/main" id="{4880B679-F5A3-4D9A-8E6A-7FDFADFFB6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0750" y="3135503"/>
            <a:ext cx="444182" cy="337965"/>
          </a:xfrm>
          <a:prstGeom prst="rect">
            <a:avLst/>
          </a:prstGeom>
        </p:spPr>
      </p:pic>
      <p:pic>
        <p:nvPicPr>
          <p:cNvPr id="72" name="Graphic 71">
            <a:extLst>
              <a:ext uri="{FF2B5EF4-FFF2-40B4-BE49-F238E27FC236}">
                <a16:creationId xmlns:a16="http://schemas.microsoft.com/office/drawing/2014/main" id="{1E19A5E7-0F5F-48FF-8521-AD7FD769A0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47020" y="4135558"/>
            <a:ext cx="444182" cy="337965"/>
          </a:xfrm>
          <a:prstGeom prst="rect">
            <a:avLst/>
          </a:prstGeom>
        </p:spPr>
      </p:pic>
      <p:pic>
        <p:nvPicPr>
          <p:cNvPr id="74" name="Graphic 73">
            <a:extLst>
              <a:ext uri="{FF2B5EF4-FFF2-40B4-BE49-F238E27FC236}">
                <a16:creationId xmlns:a16="http://schemas.microsoft.com/office/drawing/2014/main" id="{CA0132B4-2062-40B6-9D08-C9571D3648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44929" y="3103133"/>
            <a:ext cx="444182" cy="337965"/>
          </a:xfrm>
          <a:prstGeom prst="rect">
            <a:avLst/>
          </a:prstGeom>
        </p:spPr>
      </p:pic>
      <p:pic>
        <p:nvPicPr>
          <p:cNvPr id="48" name="Graphic 47">
            <a:extLst>
              <a:ext uri="{FF2B5EF4-FFF2-40B4-BE49-F238E27FC236}">
                <a16:creationId xmlns:a16="http://schemas.microsoft.com/office/drawing/2014/main" id="{0C4051BC-8860-4E0B-847C-7CBDD37947A7}"/>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0570" t="32196" r="39199" b="34396"/>
          <a:stretch/>
        </p:blipFill>
        <p:spPr>
          <a:xfrm>
            <a:off x="4731100" y="3351766"/>
            <a:ext cx="124545" cy="159664"/>
          </a:xfrm>
          <a:prstGeom prst="rect">
            <a:avLst/>
          </a:prstGeom>
        </p:spPr>
      </p:pic>
      <p:pic>
        <p:nvPicPr>
          <p:cNvPr id="49" name="Graphic 48">
            <a:extLst>
              <a:ext uri="{FF2B5EF4-FFF2-40B4-BE49-F238E27FC236}">
                <a16:creationId xmlns:a16="http://schemas.microsoft.com/office/drawing/2014/main" id="{D26F24BF-D9EC-4CAB-893E-CDA37513F5E1}"/>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0570" t="32196" r="39199" b="34396"/>
          <a:stretch/>
        </p:blipFill>
        <p:spPr>
          <a:xfrm>
            <a:off x="3141292" y="4131736"/>
            <a:ext cx="124545" cy="159664"/>
          </a:xfrm>
          <a:prstGeom prst="rect">
            <a:avLst/>
          </a:prstGeom>
        </p:spPr>
      </p:pic>
      <p:pic>
        <p:nvPicPr>
          <p:cNvPr id="50" name="Graphic 49">
            <a:extLst>
              <a:ext uri="{FF2B5EF4-FFF2-40B4-BE49-F238E27FC236}">
                <a16:creationId xmlns:a16="http://schemas.microsoft.com/office/drawing/2014/main" id="{25168BDD-9193-448E-B051-FD7821C28A8D}"/>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0570" t="32196" r="39199" b="34396"/>
          <a:stretch/>
        </p:blipFill>
        <p:spPr>
          <a:xfrm>
            <a:off x="4841083" y="4357962"/>
            <a:ext cx="124545" cy="159664"/>
          </a:xfrm>
          <a:prstGeom prst="rect">
            <a:avLst/>
          </a:prstGeom>
        </p:spPr>
      </p:pic>
      <p:pic>
        <p:nvPicPr>
          <p:cNvPr id="51" name="Graphic 50">
            <a:extLst>
              <a:ext uri="{FF2B5EF4-FFF2-40B4-BE49-F238E27FC236}">
                <a16:creationId xmlns:a16="http://schemas.microsoft.com/office/drawing/2014/main" id="{78734062-2B48-4152-91CA-7E80AA95F1D3}"/>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0570" t="32196" r="39199" b="34396"/>
          <a:stretch/>
        </p:blipFill>
        <p:spPr>
          <a:xfrm>
            <a:off x="9534960" y="3319395"/>
            <a:ext cx="124545" cy="159664"/>
          </a:xfrm>
          <a:prstGeom prst="rect">
            <a:avLst/>
          </a:prstGeom>
        </p:spPr>
      </p:pic>
      <p:cxnSp>
        <p:nvCxnSpPr>
          <p:cNvPr id="52" name="Straight Arrow Connector 51">
            <a:extLst>
              <a:ext uri="{FF2B5EF4-FFF2-40B4-BE49-F238E27FC236}">
                <a16:creationId xmlns:a16="http://schemas.microsoft.com/office/drawing/2014/main" id="{29F79E98-DDAA-4E0C-A6B8-A33B9BFB15EF}"/>
              </a:ext>
            </a:extLst>
          </p:cNvPr>
          <p:cNvCxnSpPr>
            <a:cxnSpLocks/>
          </p:cNvCxnSpPr>
          <p:nvPr/>
        </p:nvCxnSpPr>
        <p:spPr>
          <a:xfrm flipV="1">
            <a:off x="2891556" y="4504563"/>
            <a:ext cx="134556" cy="160078"/>
          </a:xfrm>
          <a:prstGeom prst="straightConnector1">
            <a:avLst/>
          </a:prstGeom>
          <a:ln w="28575">
            <a:solidFill>
              <a:srgbClr val="7030A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EDF96E7D-7277-49A2-8827-E31324EA3587}"/>
              </a:ext>
            </a:extLst>
          </p:cNvPr>
          <p:cNvCxnSpPr>
            <a:cxnSpLocks/>
          </p:cNvCxnSpPr>
          <p:nvPr/>
        </p:nvCxnSpPr>
        <p:spPr>
          <a:xfrm flipV="1">
            <a:off x="3373466" y="3319395"/>
            <a:ext cx="1244571" cy="1111948"/>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1" name="Straight Arrow Connector 60">
            <a:extLst>
              <a:ext uri="{FF2B5EF4-FFF2-40B4-BE49-F238E27FC236}">
                <a16:creationId xmlns:a16="http://schemas.microsoft.com/office/drawing/2014/main" id="{9BB7D906-F0F2-4FCC-8F2F-5507126710CD}"/>
              </a:ext>
            </a:extLst>
          </p:cNvPr>
          <p:cNvCxnSpPr>
            <a:cxnSpLocks/>
            <a:stCxn id="46" idx="3"/>
          </p:cNvCxnSpPr>
          <p:nvPr/>
        </p:nvCxnSpPr>
        <p:spPr>
          <a:xfrm flipV="1">
            <a:off x="3373466" y="3473468"/>
            <a:ext cx="1244571" cy="964668"/>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2" name="Straight Arrow Connector 61">
            <a:extLst>
              <a:ext uri="{FF2B5EF4-FFF2-40B4-BE49-F238E27FC236}">
                <a16:creationId xmlns:a16="http://schemas.microsoft.com/office/drawing/2014/main" id="{E0FCCA70-4EF3-4340-98A8-1CDBD9C6656D}"/>
              </a:ext>
            </a:extLst>
          </p:cNvPr>
          <p:cNvCxnSpPr>
            <a:cxnSpLocks/>
            <a:stCxn id="46" idx="3"/>
          </p:cNvCxnSpPr>
          <p:nvPr/>
        </p:nvCxnSpPr>
        <p:spPr>
          <a:xfrm flipV="1">
            <a:off x="3373466" y="3385611"/>
            <a:ext cx="1066454" cy="105252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3" name="Straight Arrow Connector 62">
            <a:extLst>
              <a:ext uri="{FF2B5EF4-FFF2-40B4-BE49-F238E27FC236}">
                <a16:creationId xmlns:a16="http://schemas.microsoft.com/office/drawing/2014/main" id="{D8C38341-5440-4D5E-B32D-7D0409EEE0BF}"/>
              </a:ext>
            </a:extLst>
          </p:cNvPr>
          <p:cNvCxnSpPr>
            <a:cxnSpLocks/>
            <a:endCxn id="70" idx="1"/>
          </p:cNvCxnSpPr>
          <p:nvPr/>
        </p:nvCxnSpPr>
        <p:spPr>
          <a:xfrm flipV="1">
            <a:off x="3373466" y="3304486"/>
            <a:ext cx="957284" cy="1133652"/>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pic>
        <p:nvPicPr>
          <p:cNvPr id="65" name="Picture 64">
            <a:extLst>
              <a:ext uri="{FF2B5EF4-FFF2-40B4-BE49-F238E27FC236}">
                <a16:creationId xmlns:a16="http://schemas.microsoft.com/office/drawing/2014/main" id="{569571C3-8104-4475-8D08-0F19503759E5}"/>
              </a:ext>
            </a:extLst>
          </p:cNvPr>
          <p:cNvPicPr>
            <a:picLocks noChangeAspect="1"/>
          </p:cNvPicPr>
          <p:nvPr/>
        </p:nvPicPr>
        <p:blipFill>
          <a:blip r:embed="rId5"/>
          <a:stretch>
            <a:fillRect/>
          </a:stretch>
        </p:blipFill>
        <p:spPr>
          <a:xfrm>
            <a:off x="9342540" y="3408231"/>
            <a:ext cx="433776" cy="433776"/>
          </a:xfrm>
          <a:prstGeom prst="rect">
            <a:avLst/>
          </a:prstGeom>
          <a:ln>
            <a:noFill/>
          </a:ln>
          <a:effectLst>
            <a:outerShdw blurRad="292100" dist="139700" dir="2700000" algn="tl" rotWithShape="0">
              <a:srgbClr val="333333">
                <a:alpha val="65000"/>
              </a:srgbClr>
            </a:outerShdw>
          </a:effectLst>
        </p:spPr>
      </p:pic>
      <p:cxnSp>
        <p:nvCxnSpPr>
          <p:cNvPr id="19" name="Connector: Elbow 18">
            <a:extLst>
              <a:ext uri="{FF2B5EF4-FFF2-40B4-BE49-F238E27FC236}">
                <a16:creationId xmlns:a16="http://schemas.microsoft.com/office/drawing/2014/main" id="{C2956782-1EA0-4414-B683-AD25B92D00D5}"/>
              </a:ext>
            </a:extLst>
          </p:cNvPr>
          <p:cNvCxnSpPr>
            <a:cxnSpLocks/>
            <a:stCxn id="54" idx="3"/>
            <a:endCxn id="65" idx="2"/>
          </p:cNvCxnSpPr>
          <p:nvPr/>
        </p:nvCxnSpPr>
        <p:spPr>
          <a:xfrm flipV="1">
            <a:off x="2891556" y="3842007"/>
            <a:ext cx="6667872" cy="822634"/>
          </a:xfrm>
          <a:prstGeom prst="bentConnector2">
            <a:avLst/>
          </a:prstGeom>
          <a:ln w="28575">
            <a:solidFill>
              <a:srgbClr val="7030A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81" name="Straight Arrow Connector 80">
            <a:extLst>
              <a:ext uri="{FF2B5EF4-FFF2-40B4-BE49-F238E27FC236}">
                <a16:creationId xmlns:a16="http://schemas.microsoft.com/office/drawing/2014/main" id="{2972CE9E-632E-44D9-BEF5-BF723C24EF85}"/>
              </a:ext>
            </a:extLst>
          </p:cNvPr>
          <p:cNvCxnSpPr>
            <a:cxnSpLocks/>
          </p:cNvCxnSpPr>
          <p:nvPr/>
        </p:nvCxnSpPr>
        <p:spPr>
          <a:xfrm flipV="1">
            <a:off x="3373466" y="4221248"/>
            <a:ext cx="1168371" cy="216888"/>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2" name="Straight Arrow Connector 81">
            <a:extLst>
              <a:ext uri="{FF2B5EF4-FFF2-40B4-BE49-F238E27FC236}">
                <a16:creationId xmlns:a16="http://schemas.microsoft.com/office/drawing/2014/main" id="{28AAF718-F753-4B92-8B87-3608479CF679}"/>
              </a:ext>
            </a:extLst>
          </p:cNvPr>
          <p:cNvCxnSpPr>
            <a:cxnSpLocks/>
          </p:cNvCxnSpPr>
          <p:nvPr/>
        </p:nvCxnSpPr>
        <p:spPr>
          <a:xfrm flipV="1">
            <a:off x="3373466" y="4291400"/>
            <a:ext cx="1290312" cy="139943"/>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3" name="Straight Arrow Connector 82">
            <a:extLst>
              <a:ext uri="{FF2B5EF4-FFF2-40B4-BE49-F238E27FC236}">
                <a16:creationId xmlns:a16="http://schemas.microsoft.com/office/drawing/2014/main" id="{6BCFC96C-1D53-4D84-8FAF-0F8AF636F74F}"/>
              </a:ext>
            </a:extLst>
          </p:cNvPr>
          <p:cNvCxnSpPr>
            <a:cxnSpLocks/>
          </p:cNvCxnSpPr>
          <p:nvPr/>
        </p:nvCxnSpPr>
        <p:spPr>
          <a:xfrm flipV="1">
            <a:off x="3373466" y="4351821"/>
            <a:ext cx="1357634" cy="79522"/>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4" name="Straight Arrow Connector 83">
            <a:extLst>
              <a:ext uri="{FF2B5EF4-FFF2-40B4-BE49-F238E27FC236}">
                <a16:creationId xmlns:a16="http://schemas.microsoft.com/office/drawing/2014/main" id="{059B45F2-2024-4B2D-A389-7F8C3B8ED178}"/>
              </a:ext>
            </a:extLst>
          </p:cNvPr>
          <p:cNvCxnSpPr>
            <a:cxnSpLocks/>
          </p:cNvCxnSpPr>
          <p:nvPr/>
        </p:nvCxnSpPr>
        <p:spPr>
          <a:xfrm flipV="1">
            <a:off x="3373466" y="4431343"/>
            <a:ext cx="1168371" cy="6793"/>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5" name="Straight Arrow Connector 84">
            <a:extLst>
              <a:ext uri="{FF2B5EF4-FFF2-40B4-BE49-F238E27FC236}">
                <a16:creationId xmlns:a16="http://schemas.microsoft.com/office/drawing/2014/main" id="{B474DB93-0BDA-464E-84DF-AAFD4EBBA987}"/>
              </a:ext>
            </a:extLst>
          </p:cNvPr>
          <p:cNvCxnSpPr>
            <a:cxnSpLocks/>
          </p:cNvCxnSpPr>
          <p:nvPr/>
        </p:nvCxnSpPr>
        <p:spPr>
          <a:xfrm flipH="1" flipV="1">
            <a:off x="2883694" y="4012406"/>
            <a:ext cx="210343" cy="27899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90" name="Straight Arrow Connector 89">
            <a:extLst>
              <a:ext uri="{FF2B5EF4-FFF2-40B4-BE49-F238E27FC236}">
                <a16:creationId xmlns:a16="http://schemas.microsoft.com/office/drawing/2014/main" id="{BDDEA400-6891-4465-8CFD-BC0921BDDC89}"/>
              </a:ext>
            </a:extLst>
          </p:cNvPr>
          <p:cNvCxnSpPr>
            <a:cxnSpLocks/>
          </p:cNvCxnSpPr>
          <p:nvPr/>
        </p:nvCxnSpPr>
        <p:spPr>
          <a:xfrm flipH="1" flipV="1">
            <a:off x="3017044" y="4002881"/>
            <a:ext cx="76994" cy="288519"/>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93" name="Straight Arrow Connector 92">
            <a:extLst>
              <a:ext uri="{FF2B5EF4-FFF2-40B4-BE49-F238E27FC236}">
                <a16:creationId xmlns:a16="http://schemas.microsoft.com/office/drawing/2014/main" id="{D476B039-4DFA-402E-B343-C50C4A366F18}"/>
              </a:ext>
            </a:extLst>
          </p:cNvPr>
          <p:cNvCxnSpPr>
            <a:cxnSpLocks/>
          </p:cNvCxnSpPr>
          <p:nvPr/>
        </p:nvCxnSpPr>
        <p:spPr>
          <a:xfrm flipV="1">
            <a:off x="3094037" y="4074319"/>
            <a:ext cx="30163" cy="21708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1" name="Straight Arrow Connector 100">
            <a:extLst>
              <a:ext uri="{FF2B5EF4-FFF2-40B4-BE49-F238E27FC236}">
                <a16:creationId xmlns:a16="http://schemas.microsoft.com/office/drawing/2014/main" id="{7F59A7B1-9826-4B0A-9AA0-BC41A1E3DF0C}"/>
              </a:ext>
            </a:extLst>
          </p:cNvPr>
          <p:cNvCxnSpPr>
            <a:cxnSpLocks/>
          </p:cNvCxnSpPr>
          <p:nvPr/>
        </p:nvCxnSpPr>
        <p:spPr>
          <a:xfrm flipH="1" flipV="1">
            <a:off x="2817019" y="4129088"/>
            <a:ext cx="279399" cy="16498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3" name="Straight Arrow Connector 102">
            <a:extLst>
              <a:ext uri="{FF2B5EF4-FFF2-40B4-BE49-F238E27FC236}">
                <a16:creationId xmlns:a16="http://schemas.microsoft.com/office/drawing/2014/main" id="{EE676BEA-4668-4337-9B45-A4345531B93C}"/>
              </a:ext>
            </a:extLst>
          </p:cNvPr>
          <p:cNvCxnSpPr>
            <a:cxnSpLocks/>
          </p:cNvCxnSpPr>
          <p:nvPr/>
        </p:nvCxnSpPr>
        <p:spPr>
          <a:xfrm flipH="1" flipV="1">
            <a:off x="9285287" y="3227387"/>
            <a:ext cx="210343" cy="27899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364D699-D486-4361-AFBE-959FDBE72AA3}"/>
              </a:ext>
            </a:extLst>
          </p:cNvPr>
          <p:cNvCxnSpPr>
            <a:cxnSpLocks/>
          </p:cNvCxnSpPr>
          <p:nvPr/>
        </p:nvCxnSpPr>
        <p:spPr>
          <a:xfrm flipH="1" flipV="1">
            <a:off x="9418637" y="3217862"/>
            <a:ext cx="76994" cy="288519"/>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5" name="Straight Arrow Connector 104">
            <a:extLst>
              <a:ext uri="{FF2B5EF4-FFF2-40B4-BE49-F238E27FC236}">
                <a16:creationId xmlns:a16="http://schemas.microsoft.com/office/drawing/2014/main" id="{70432C82-30B5-4BE2-A1E1-6424F6C124A4}"/>
              </a:ext>
            </a:extLst>
          </p:cNvPr>
          <p:cNvCxnSpPr>
            <a:cxnSpLocks/>
          </p:cNvCxnSpPr>
          <p:nvPr/>
        </p:nvCxnSpPr>
        <p:spPr>
          <a:xfrm flipV="1">
            <a:off x="9495630" y="3289300"/>
            <a:ext cx="30163" cy="21708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6" name="Straight Arrow Connector 105">
            <a:extLst>
              <a:ext uri="{FF2B5EF4-FFF2-40B4-BE49-F238E27FC236}">
                <a16:creationId xmlns:a16="http://schemas.microsoft.com/office/drawing/2014/main" id="{04E5FAD9-34D4-4910-96E9-F572C8A35049}"/>
              </a:ext>
            </a:extLst>
          </p:cNvPr>
          <p:cNvCxnSpPr>
            <a:cxnSpLocks/>
          </p:cNvCxnSpPr>
          <p:nvPr/>
        </p:nvCxnSpPr>
        <p:spPr>
          <a:xfrm flipH="1" flipV="1">
            <a:off x="9218612" y="3344069"/>
            <a:ext cx="279399" cy="16498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8C447203-D0AC-4AD3-B30E-8D797A4D32D8}"/>
              </a:ext>
            </a:extLst>
          </p:cNvPr>
          <p:cNvSpPr txBox="1"/>
          <p:nvPr/>
        </p:nvSpPr>
        <p:spPr>
          <a:xfrm>
            <a:off x="96700" y="482867"/>
            <a:ext cx="6338274" cy="2009781"/>
          </a:xfrm>
          <a:prstGeom prst="rect">
            <a:avLst/>
          </a:prstGeom>
          <a:solidFill>
            <a:srgbClr val="00BCF2"/>
          </a:solidFill>
        </p:spPr>
        <p:txBody>
          <a:bodyPr wrap="non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Push Built Images</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rPr>
              <a:t>docker push contoso</a:t>
            </a:r>
            <a:r>
              <a:rPr lang="en-US" sz="1600" b="1" dirty="0">
                <a:gradFill>
                  <a:gsLst>
                    <a:gs pos="2917">
                      <a:schemeClr val="tx1"/>
                    </a:gs>
                    <a:gs pos="30000">
                      <a:schemeClr val="tx1"/>
                    </a:gs>
                  </a:gsLst>
                  <a:lin ang="5400000" scaled="0"/>
                </a:gradFill>
                <a:latin typeface="Consolas" panose="020B0609020204030204" pitchFamily="49" charset="0"/>
              </a:rPr>
              <a:t>westus</a:t>
            </a:r>
            <a:r>
              <a:rPr lang="en-US" sz="1600" dirty="0">
                <a:gradFill>
                  <a:gsLst>
                    <a:gs pos="2917">
                      <a:schemeClr val="tx1"/>
                    </a:gs>
                    <a:gs pos="30000">
                      <a:schemeClr val="tx1"/>
                    </a:gs>
                  </a:gsLst>
                  <a:lin ang="5400000" scaled="0"/>
                </a:gradFill>
                <a:latin typeface="Consolas" panose="020B0609020204030204" pitchFamily="49" charset="0"/>
              </a:rPr>
              <a:t>.azurecr.io/web:1234</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rPr>
              <a:t>docker push contoso</a:t>
            </a:r>
            <a:r>
              <a:rPr lang="en-US" sz="1600" b="1" dirty="0">
                <a:gradFill>
                  <a:gsLst>
                    <a:gs pos="2917">
                      <a:schemeClr val="tx1"/>
                    </a:gs>
                    <a:gs pos="30000">
                      <a:schemeClr val="tx1"/>
                    </a:gs>
                  </a:gsLst>
                  <a:lin ang="5400000" scaled="0"/>
                </a:gradFill>
                <a:latin typeface="Consolas" panose="020B0609020204030204" pitchFamily="49" charset="0"/>
              </a:rPr>
              <a:t>westeurope</a:t>
            </a:r>
            <a:r>
              <a:rPr lang="en-US" sz="1600" dirty="0">
                <a:gradFill>
                  <a:gsLst>
                    <a:gs pos="2917">
                      <a:schemeClr val="tx1"/>
                    </a:gs>
                    <a:gs pos="30000">
                      <a:schemeClr val="tx1"/>
                    </a:gs>
                  </a:gsLst>
                  <a:lin ang="5400000" scaled="0"/>
                </a:gradFill>
                <a:latin typeface="Consolas" panose="020B0609020204030204" pitchFamily="49" charset="0"/>
              </a:rPr>
              <a:t>.azurecr.io/web:1234</a:t>
            </a:r>
          </a:p>
          <a:p>
            <a:pPr>
              <a:lnSpc>
                <a:spcPct val="90000"/>
              </a:lnSpc>
              <a:spcAft>
                <a:spcPts val="600"/>
              </a:spcAft>
            </a:pPr>
            <a:r>
              <a:rPr lang="en-US" sz="16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Nodes Pull Images</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rPr>
              <a:t>docker pull contoso</a:t>
            </a:r>
            <a:r>
              <a:rPr lang="en-US" sz="1600" b="1" dirty="0">
                <a:gradFill>
                  <a:gsLst>
                    <a:gs pos="2917">
                      <a:schemeClr val="tx1"/>
                    </a:gs>
                    <a:gs pos="30000">
                      <a:schemeClr val="tx1"/>
                    </a:gs>
                  </a:gsLst>
                  <a:lin ang="5400000" scaled="0"/>
                </a:gradFill>
                <a:latin typeface="Consolas" panose="020B0609020204030204" pitchFamily="49" charset="0"/>
              </a:rPr>
              <a:t>westus</a:t>
            </a:r>
            <a:r>
              <a:rPr lang="en-US" sz="1600" dirty="0">
                <a:gradFill>
                  <a:gsLst>
                    <a:gs pos="2917">
                      <a:schemeClr val="tx1"/>
                    </a:gs>
                    <a:gs pos="30000">
                      <a:schemeClr val="tx1"/>
                    </a:gs>
                  </a:gsLst>
                  <a:lin ang="5400000" scaled="0"/>
                </a:gradFill>
                <a:latin typeface="Consolas" panose="020B0609020204030204" pitchFamily="49" charset="0"/>
              </a:rPr>
              <a:t>.azurecr.io/web:1234</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rPr>
              <a:t>docker pull contoso</a:t>
            </a:r>
            <a:r>
              <a:rPr lang="en-US" sz="1600" b="1" dirty="0">
                <a:gradFill>
                  <a:gsLst>
                    <a:gs pos="2917">
                      <a:schemeClr val="tx1"/>
                    </a:gs>
                    <a:gs pos="30000">
                      <a:schemeClr val="tx1"/>
                    </a:gs>
                  </a:gsLst>
                  <a:lin ang="5400000" scaled="0"/>
                </a:gradFill>
                <a:latin typeface="Consolas" panose="020B0609020204030204" pitchFamily="49" charset="0"/>
              </a:rPr>
              <a:t>westeurope</a:t>
            </a:r>
            <a:r>
              <a:rPr lang="en-US" sz="1600" dirty="0">
                <a:gradFill>
                  <a:gsLst>
                    <a:gs pos="2917">
                      <a:schemeClr val="tx1"/>
                    </a:gs>
                    <a:gs pos="30000">
                      <a:schemeClr val="tx1"/>
                    </a:gs>
                  </a:gsLst>
                  <a:lin ang="5400000" scaled="0"/>
                </a:gradFill>
                <a:latin typeface="Consolas" panose="020B0609020204030204" pitchFamily="49" charset="0"/>
              </a:rPr>
              <a:t>.azurecr.io/web:1234</a:t>
            </a:r>
            <a:endParaRPr lang="en-US" sz="16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3" name="Speech Bubble: Rectangle with Corners Rounded 2">
            <a:extLst>
              <a:ext uri="{FF2B5EF4-FFF2-40B4-BE49-F238E27FC236}">
                <a16:creationId xmlns:a16="http://schemas.microsoft.com/office/drawing/2014/main" id="{09FEF9C9-320D-4B21-90AA-66E0BDF1D126}"/>
              </a:ext>
            </a:extLst>
          </p:cNvPr>
          <p:cNvSpPr/>
          <p:nvPr/>
        </p:nvSpPr>
        <p:spPr bwMode="auto">
          <a:xfrm>
            <a:off x="7513636" y="2125662"/>
            <a:ext cx="1704975" cy="787400"/>
          </a:xfrm>
          <a:prstGeom prst="wedgeRoundRectCallout">
            <a:avLst>
              <a:gd name="adj1" fmla="val 46337"/>
              <a:gd name="adj2" fmla="val 84079"/>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ysClr val="windowText" lastClr="000000"/>
                </a:solidFill>
                <a:ea typeface="Segoe UI" pitchFamily="34" charset="0"/>
                <a:cs typeface="Segoe UI" pitchFamily="34" charset="0"/>
              </a:rPr>
              <a:t>Pulls are local, network-close, fast, reliable</a:t>
            </a:r>
          </a:p>
        </p:txBody>
      </p:sp>
      <p:sp>
        <p:nvSpPr>
          <p:cNvPr id="58" name="Speech Bubble: Rectangle with Corners Rounded 57">
            <a:extLst>
              <a:ext uri="{FF2B5EF4-FFF2-40B4-BE49-F238E27FC236}">
                <a16:creationId xmlns:a16="http://schemas.microsoft.com/office/drawing/2014/main" id="{16CB7A06-2C12-4BD4-9FA1-830F28CD489A}"/>
              </a:ext>
            </a:extLst>
          </p:cNvPr>
          <p:cNvSpPr/>
          <p:nvPr/>
        </p:nvSpPr>
        <p:spPr bwMode="auto">
          <a:xfrm>
            <a:off x="5896584" y="3258950"/>
            <a:ext cx="2186338" cy="932912"/>
          </a:xfrm>
          <a:prstGeom prst="wedgeRoundRectCallout">
            <a:avLst>
              <a:gd name="adj1" fmla="val -95022"/>
              <a:gd name="adj2" fmla="val -32081"/>
              <a:gd name="adj3" fmla="val 16667"/>
            </a:avLst>
          </a:prstGeom>
          <a:solidFill>
            <a:srgbClr val="BA18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Pulls are remote, across the public internet, slower, less reliable</a:t>
            </a:r>
          </a:p>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Have network egress fees</a:t>
            </a:r>
          </a:p>
        </p:txBody>
      </p:sp>
      <p:sp>
        <p:nvSpPr>
          <p:cNvPr id="59" name="Speech Bubble: Rectangle with Corners Rounded 58">
            <a:extLst>
              <a:ext uri="{FF2B5EF4-FFF2-40B4-BE49-F238E27FC236}">
                <a16:creationId xmlns:a16="http://schemas.microsoft.com/office/drawing/2014/main" id="{80105A08-D3B0-46FE-A675-79FA2740D02F}"/>
              </a:ext>
            </a:extLst>
          </p:cNvPr>
          <p:cNvSpPr/>
          <p:nvPr/>
        </p:nvSpPr>
        <p:spPr bwMode="auto">
          <a:xfrm>
            <a:off x="5917822" y="3262221"/>
            <a:ext cx="2186338" cy="932912"/>
          </a:xfrm>
          <a:prstGeom prst="wedgeRoundRectCallout">
            <a:avLst>
              <a:gd name="adj1" fmla="val -96729"/>
              <a:gd name="adj2" fmla="val 59934"/>
              <a:gd name="adj3" fmla="val 16667"/>
            </a:avLst>
          </a:prstGeom>
          <a:solidFill>
            <a:srgbClr val="BA18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Pulls are remote, across the public internet, slower, less reliable</a:t>
            </a:r>
          </a:p>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Have network egress fees</a:t>
            </a:r>
          </a:p>
        </p:txBody>
      </p:sp>
      <p:sp>
        <p:nvSpPr>
          <p:cNvPr id="60" name="Speech Bubble: Rectangle with Corners Rounded 59">
            <a:extLst>
              <a:ext uri="{FF2B5EF4-FFF2-40B4-BE49-F238E27FC236}">
                <a16:creationId xmlns:a16="http://schemas.microsoft.com/office/drawing/2014/main" id="{2555ACC0-6F30-4E6F-B5DF-CDA80EA4F13B}"/>
              </a:ext>
            </a:extLst>
          </p:cNvPr>
          <p:cNvSpPr/>
          <p:nvPr/>
        </p:nvSpPr>
        <p:spPr bwMode="auto">
          <a:xfrm>
            <a:off x="3798032" y="4816816"/>
            <a:ext cx="2636942" cy="932912"/>
          </a:xfrm>
          <a:prstGeom prst="wedgeRoundRectCallout">
            <a:avLst>
              <a:gd name="adj1" fmla="val -86677"/>
              <a:gd name="adj2" fmla="val -62612"/>
              <a:gd name="adj3" fmla="val 16667"/>
            </a:avLst>
          </a:prstGeom>
          <a:solidFill>
            <a:srgbClr val="BA18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Developers must push images to n registries, requiring separate management and configuration</a:t>
            </a:r>
          </a:p>
        </p:txBody>
      </p:sp>
      <p:sp>
        <p:nvSpPr>
          <p:cNvPr id="4" name="Arrow: Bent-Up 3">
            <a:extLst>
              <a:ext uri="{FF2B5EF4-FFF2-40B4-BE49-F238E27FC236}">
                <a16:creationId xmlns:a16="http://schemas.microsoft.com/office/drawing/2014/main" id="{D4FAF650-E616-458A-9DD9-103BEEB5E0A1}"/>
              </a:ext>
            </a:extLst>
          </p:cNvPr>
          <p:cNvSpPr/>
          <p:nvPr/>
        </p:nvSpPr>
        <p:spPr bwMode="auto">
          <a:xfrm rot="10800000">
            <a:off x="2819553" y="2362906"/>
            <a:ext cx="4922684" cy="1539675"/>
          </a:xfrm>
          <a:custGeom>
            <a:avLst/>
            <a:gdLst>
              <a:gd name="connsiteX0" fmla="*/ 0 w 4922684"/>
              <a:gd name="connsiteY0" fmla="*/ 1138029 h 1249744"/>
              <a:gd name="connsiteX1" fmla="*/ 4699348 w 4922684"/>
              <a:gd name="connsiteY1" fmla="*/ 1138029 h 1249744"/>
              <a:gd name="connsiteX2" fmla="*/ 4699348 w 4922684"/>
              <a:gd name="connsiteY2" fmla="*/ 156318 h 1249744"/>
              <a:gd name="connsiteX3" fmla="*/ 4587728 w 4922684"/>
              <a:gd name="connsiteY3" fmla="*/ 156318 h 1249744"/>
              <a:gd name="connsiteX4" fmla="*/ 4755206 w 4922684"/>
              <a:gd name="connsiteY4" fmla="*/ 0 h 1249744"/>
              <a:gd name="connsiteX5" fmla="*/ 4922684 w 4922684"/>
              <a:gd name="connsiteY5" fmla="*/ 156318 h 1249744"/>
              <a:gd name="connsiteX6" fmla="*/ 4811063 w 4922684"/>
              <a:gd name="connsiteY6" fmla="*/ 156318 h 1249744"/>
              <a:gd name="connsiteX7" fmla="*/ 4811063 w 4922684"/>
              <a:gd name="connsiteY7" fmla="*/ 1249744 h 1249744"/>
              <a:gd name="connsiteX8" fmla="*/ 0 w 4922684"/>
              <a:gd name="connsiteY8" fmla="*/ 1249744 h 1249744"/>
              <a:gd name="connsiteX9" fmla="*/ 0 w 4922684"/>
              <a:gd name="connsiteY9" fmla="*/ 1138029 h 1249744"/>
              <a:gd name="connsiteX0" fmla="*/ 0 w 4922684"/>
              <a:gd name="connsiteY0" fmla="*/ 1138029 h 1539675"/>
              <a:gd name="connsiteX1" fmla="*/ 4699348 w 4922684"/>
              <a:gd name="connsiteY1" fmla="*/ 1138029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811063 w 4922684"/>
              <a:gd name="connsiteY7" fmla="*/ 1249744 h 1539675"/>
              <a:gd name="connsiteX8" fmla="*/ 11151 w 4922684"/>
              <a:gd name="connsiteY8" fmla="*/ 1539675 h 1539675"/>
              <a:gd name="connsiteX9" fmla="*/ 0 w 4922684"/>
              <a:gd name="connsiteY9" fmla="*/ 1138029 h 1539675"/>
              <a:gd name="connsiteX0" fmla="*/ 0 w 4922684"/>
              <a:gd name="connsiteY0" fmla="*/ 1138029 h 1539675"/>
              <a:gd name="connsiteX1" fmla="*/ 4532080 w 4922684"/>
              <a:gd name="connsiteY1" fmla="*/ 970761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811063 w 4922684"/>
              <a:gd name="connsiteY7" fmla="*/ 1249744 h 1539675"/>
              <a:gd name="connsiteX8" fmla="*/ 11151 w 4922684"/>
              <a:gd name="connsiteY8" fmla="*/ 1539675 h 1539675"/>
              <a:gd name="connsiteX9" fmla="*/ 0 w 4922684"/>
              <a:gd name="connsiteY9" fmla="*/ 1138029 h 1539675"/>
              <a:gd name="connsiteX0" fmla="*/ 0 w 4922684"/>
              <a:gd name="connsiteY0" fmla="*/ 1138029 h 1539675"/>
              <a:gd name="connsiteX1" fmla="*/ 4532080 w 4922684"/>
              <a:gd name="connsiteY1" fmla="*/ 970761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632643 w 4922684"/>
              <a:gd name="connsiteY7" fmla="*/ 1104778 h 1539675"/>
              <a:gd name="connsiteX8" fmla="*/ 11151 w 4922684"/>
              <a:gd name="connsiteY8" fmla="*/ 1539675 h 1539675"/>
              <a:gd name="connsiteX9" fmla="*/ 0 w 4922684"/>
              <a:gd name="connsiteY9" fmla="*/ 1138029 h 1539675"/>
              <a:gd name="connsiteX0" fmla="*/ 0 w 4922684"/>
              <a:gd name="connsiteY0" fmla="*/ 1138029 h 1539675"/>
              <a:gd name="connsiteX1" fmla="*/ 4431719 w 4922684"/>
              <a:gd name="connsiteY1" fmla="*/ 926156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632643 w 4922684"/>
              <a:gd name="connsiteY7" fmla="*/ 1104778 h 1539675"/>
              <a:gd name="connsiteX8" fmla="*/ 11151 w 4922684"/>
              <a:gd name="connsiteY8" fmla="*/ 1539675 h 1539675"/>
              <a:gd name="connsiteX9" fmla="*/ 0 w 4922684"/>
              <a:gd name="connsiteY9" fmla="*/ 1138029 h 153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2684" h="1539675">
                <a:moveTo>
                  <a:pt x="0" y="1138029"/>
                </a:moveTo>
                <a:lnTo>
                  <a:pt x="4431719" y="926156"/>
                </a:lnTo>
                <a:lnTo>
                  <a:pt x="4699348" y="156318"/>
                </a:lnTo>
                <a:lnTo>
                  <a:pt x="4587728" y="156318"/>
                </a:lnTo>
                <a:lnTo>
                  <a:pt x="4755206" y="0"/>
                </a:lnTo>
                <a:lnTo>
                  <a:pt x="4922684" y="156318"/>
                </a:lnTo>
                <a:lnTo>
                  <a:pt x="4811063" y="156318"/>
                </a:lnTo>
                <a:lnTo>
                  <a:pt x="4632643" y="1104778"/>
                </a:lnTo>
                <a:lnTo>
                  <a:pt x="11151" y="1539675"/>
                </a:lnTo>
                <a:lnTo>
                  <a:pt x="0" y="1138029"/>
                </a:lnTo>
                <a:close/>
              </a:path>
            </a:pathLst>
          </a:cu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3395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left)">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3" end="3"/>
                                            </p:txEl>
                                          </p:spTgt>
                                        </p:tgtEl>
                                        <p:attrNameLst>
                                          <p:attrName>style.visibility</p:attrName>
                                        </p:attrNameLst>
                                      </p:cBhvr>
                                      <p:to>
                                        <p:strVal val="visible"/>
                                      </p:to>
                                    </p:set>
                                    <p:animEffect transition="in" filter="fade">
                                      <p:cBhvr>
                                        <p:cTn id="36" dur="500"/>
                                        <p:tgtEl>
                                          <p:spTgt spid="2">
                                            <p:txEl>
                                              <p:pRg st="3" end="3"/>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
                                            <p:txEl>
                                              <p:pRg st="4" end="4"/>
                                            </p:txEl>
                                          </p:spTgt>
                                        </p:tgtEl>
                                        <p:attrNameLst>
                                          <p:attrName>style.visibility</p:attrName>
                                        </p:attrNameLst>
                                      </p:cBhvr>
                                      <p:to>
                                        <p:strVal val="visible"/>
                                      </p:to>
                                    </p:set>
                                    <p:animEffect transition="in" filter="fade">
                                      <p:cBhvr>
                                        <p:cTn id="40" dur="500"/>
                                        <p:tgtEl>
                                          <p:spTgt spid="2">
                                            <p:txEl>
                                              <p:pRg st="4" end="4"/>
                                            </p:txEl>
                                          </p:spTgt>
                                        </p:tgtEl>
                                      </p:cBhvr>
                                    </p:animEffect>
                                  </p:childTnLst>
                                </p:cTn>
                              </p:par>
                            </p:childTnLst>
                          </p:cTn>
                        </p:par>
                        <p:par>
                          <p:cTn id="41" fill="hold">
                            <p:stCondLst>
                              <p:cond delay="1000"/>
                            </p:stCondLst>
                            <p:childTnLst>
                              <p:par>
                                <p:cTn id="42" presetID="22" presetClass="entr" presetSubtype="1" fill="hold" nodeType="after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wipe(up)">
                                      <p:cBhvr>
                                        <p:cTn id="44" dur="500"/>
                                        <p:tgtEl>
                                          <p:spTgt spid="93"/>
                                        </p:tgtEl>
                                      </p:cBhvr>
                                    </p:animEffect>
                                  </p:childTnLst>
                                </p:cTn>
                              </p:par>
                              <p:par>
                                <p:cTn id="45" presetID="22" presetClass="entr" presetSubtype="1" fill="hold" nodeType="withEffect">
                                  <p:stCondLst>
                                    <p:cond delay="1500"/>
                                  </p:stCondLst>
                                  <p:childTnLst>
                                    <p:set>
                                      <p:cBhvr>
                                        <p:cTn id="46" dur="1" fill="hold">
                                          <p:stCondLst>
                                            <p:cond delay="0"/>
                                          </p:stCondLst>
                                        </p:cTn>
                                        <p:tgtEl>
                                          <p:spTgt spid="90"/>
                                        </p:tgtEl>
                                        <p:attrNameLst>
                                          <p:attrName>style.visibility</p:attrName>
                                        </p:attrNameLst>
                                      </p:cBhvr>
                                      <p:to>
                                        <p:strVal val="visible"/>
                                      </p:to>
                                    </p:set>
                                    <p:animEffect transition="in" filter="wipe(up)">
                                      <p:cBhvr>
                                        <p:cTn id="47" dur="500"/>
                                        <p:tgtEl>
                                          <p:spTgt spid="90"/>
                                        </p:tgtEl>
                                      </p:cBhvr>
                                    </p:animEffect>
                                  </p:childTnLst>
                                </p:cTn>
                              </p:par>
                              <p:par>
                                <p:cTn id="48" presetID="22" presetClass="entr" presetSubtype="1" fill="hold" nodeType="withEffect">
                                  <p:stCondLst>
                                    <p:cond delay="1100"/>
                                  </p:stCondLst>
                                  <p:childTnLst>
                                    <p:set>
                                      <p:cBhvr>
                                        <p:cTn id="49" dur="1" fill="hold">
                                          <p:stCondLst>
                                            <p:cond delay="0"/>
                                          </p:stCondLst>
                                        </p:cTn>
                                        <p:tgtEl>
                                          <p:spTgt spid="85"/>
                                        </p:tgtEl>
                                        <p:attrNameLst>
                                          <p:attrName>style.visibility</p:attrName>
                                        </p:attrNameLst>
                                      </p:cBhvr>
                                      <p:to>
                                        <p:strVal val="visible"/>
                                      </p:to>
                                    </p:set>
                                    <p:animEffect transition="in" filter="wipe(up)">
                                      <p:cBhvr>
                                        <p:cTn id="50" dur="500"/>
                                        <p:tgtEl>
                                          <p:spTgt spid="85"/>
                                        </p:tgtEl>
                                      </p:cBhvr>
                                    </p:animEffect>
                                  </p:childTnLst>
                                </p:cTn>
                              </p:par>
                              <p:par>
                                <p:cTn id="51" presetID="22" presetClass="entr" presetSubtype="1" fill="hold" nodeType="withEffect">
                                  <p:stCondLst>
                                    <p:cond delay="700"/>
                                  </p:stCondLst>
                                  <p:childTnLst>
                                    <p:set>
                                      <p:cBhvr>
                                        <p:cTn id="52" dur="1" fill="hold">
                                          <p:stCondLst>
                                            <p:cond delay="0"/>
                                          </p:stCondLst>
                                        </p:cTn>
                                        <p:tgtEl>
                                          <p:spTgt spid="101"/>
                                        </p:tgtEl>
                                        <p:attrNameLst>
                                          <p:attrName>style.visibility</p:attrName>
                                        </p:attrNameLst>
                                      </p:cBhvr>
                                      <p:to>
                                        <p:strVal val="visible"/>
                                      </p:to>
                                    </p:set>
                                    <p:animEffect transition="in" filter="wipe(up)">
                                      <p:cBhvr>
                                        <p:cTn id="53" dur="500"/>
                                        <p:tgtEl>
                                          <p:spTgt spid="101"/>
                                        </p:tgtEl>
                                      </p:cBhvr>
                                    </p:animEffect>
                                  </p:childTnLst>
                                </p:cTn>
                              </p:par>
                              <p:par>
                                <p:cTn id="54" presetID="22" presetClass="entr" presetSubtype="2" fill="hold" nodeType="with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wipe(right)">
                                      <p:cBhvr>
                                        <p:cTn id="56" dur="500"/>
                                        <p:tgtEl>
                                          <p:spTgt spid="63"/>
                                        </p:tgtEl>
                                      </p:cBhvr>
                                    </p:animEffect>
                                  </p:childTnLst>
                                </p:cTn>
                              </p:par>
                              <p:par>
                                <p:cTn id="57" presetID="22" presetClass="entr" presetSubtype="2" fill="hold" nodeType="withEffect">
                                  <p:stCondLst>
                                    <p:cond delay="700"/>
                                  </p:stCondLst>
                                  <p:childTnLst>
                                    <p:set>
                                      <p:cBhvr>
                                        <p:cTn id="58" dur="1" fill="hold">
                                          <p:stCondLst>
                                            <p:cond delay="0"/>
                                          </p:stCondLst>
                                        </p:cTn>
                                        <p:tgtEl>
                                          <p:spTgt spid="62"/>
                                        </p:tgtEl>
                                        <p:attrNameLst>
                                          <p:attrName>style.visibility</p:attrName>
                                        </p:attrNameLst>
                                      </p:cBhvr>
                                      <p:to>
                                        <p:strVal val="visible"/>
                                      </p:to>
                                    </p:set>
                                    <p:animEffect transition="in" filter="wipe(right)">
                                      <p:cBhvr>
                                        <p:cTn id="59" dur="500"/>
                                        <p:tgtEl>
                                          <p:spTgt spid="62"/>
                                        </p:tgtEl>
                                      </p:cBhvr>
                                    </p:animEffect>
                                  </p:childTnLst>
                                </p:cTn>
                              </p:par>
                              <p:par>
                                <p:cTn id="60" presetID="22" presetClass="entr" presetSubtype="2" fill="hold" nodeType="withEffect">
                                  <p:stCondLst>
                                    <p:cond delay="300"/>
                                  </p:stCondLst>
                                  <p:childTnLst>
                                    <p:set>
                                      <p:cBhvr>
                                        <p:cTn id="61" dur="1" fill="hold">
                                          <p:stCondLst>
                                            <p:cond delay="0"/>
                                          </p:stCondLst>
                                        </p:cTn>
                                        <p:tgtEl>
                                          <p:spTgt spid="53"/>
                                        </p:tgtEl>
                                        <p:attrNameLst>
                                          <p:attrName>style.visibility</p:attrName>
                                        </p:attrNameLst>
                                      </p:cBhvr>
                                      <p:to>
                                        <p:strVal val="visible"/>
                                      </p:to>
                                    </p:set>
                                    <p:animEffect transition="in" filter="wipe(right)">
                                      <p:cBhvr>
                                        <p:cTn id="62" dur="500"/>
                                        <p:tgtEl>
                                          <p:spTgt spid="53"/>
                                        </p:tgtEl>
                                      </p:cBhvr>
                                    </p:animEffect>
                                  </p:childTnLst>
                                </p:cTn>
                              </p:par>
                              <p:par>
                                <p:cTn id="63" presetID="22" presetClass="entr" presetSubtype="2" fill="hold" nodeType="withEffect">
                                  <p:stCondLst>
                                    <p:cond delay="900"/>
                                  </p:stCondLst>
                                  <p:childTnLst>
                                    <p:set>
                                      <p:cBhvr>
                                        <p:cTn id="64" dur="1" fill="hold">
                                          <p:stCondLst>
                                            <p:cond delay="0"/>
                                          </p:stCondLst>
                                        </p:cTn>
                                        <p:tgtEl>
                                          <p:spTgt spid="61"/>
                                        </p:tgtEl>
                                        <p:attrNameLst>
                                          <p:attrName>style.visibility</p:attrName>
                                        </p:attrNameLst>
                                      </p:cBhvr>
                                      <p:to>
                                        <p:strVal val="visible"/>
                                      </p:to>
                                    </p:set>
                                    <p:animEffect transition="in" filter="wipe(right)">
                                      <p:cBhvr>
                                        <p:cTn id="65" dur="500"/>
                                        <p:tgtEl>
                                          <p:spTgt spid="61"/>
                                        </p:tgtEl>
                                      </p:cBhvr>
                                    </p:animEffect>
                                  </p:childTnLst>
                                </p:cTn>
                              </p:par>
                              <p:par>
                                <p:cTn id="66" presetID="22" presetClass="entr" presetSubtype="2" fill="hold" nodeType="withEffect">
                                  <p:stCondLst>
                                    <p:cond delay="200"/>
                                  </p:stCondLst>
                                  <p:childTnLst>
                                    <p:set>
                                      <p:cBhvr>
                                        <p:cTn id="67" dur="1" fill="hold">
                                          <p:stCondLst>
                                            <p:cond delay="0"/>
                                          </p:stCondLst>
                                        </p:cTn>
                                        <p:tgtEl>
                                          <p:spTgt spid="82"/>
                                        </p:tgtEl>
                                        <p:attrNameLst>
                                          <p:attrName>style.visibility</p:attrName>
                                        </p:attrNameLst>
                                      </p:cBhvr>
                                      <p:to>
                                        <p:strVal val="visible"/>
                                      </p:to>
                                    </p:set>
                                    <p:animEffect transition="in" filter="wipe(right)">
                                      <p:cBhvr>
                                        <p:cTn id="68" dur="500"/>
                                        <p:tgtEl>
                                          <p:spTgt spid="82"/>
                                        </p:tgtEl>
                                      </p:cBhvr>
                                    </p:animEffect>
                                  </p:childTnLst>
                                </p:cTn>
                              </p:par>
                              <p:par>
                                <p:cTn id="69" presetID="22" presetClass="entr" presetSubtype="2" fill="hold" nodeType="withEffect">
                                  <p:stCondLst>
                                    <p:cond delay="1700"/>
                                  </p:stCondLst>
                                  <p:childTnLst>
                                    <p:set>
                                      <p:cBhvr>
                                        <p:cTn id="70" dur="1" fill="hold">
                                          <p:stCondLst>
                                            <p:cond delay="0"/>
                                          </p:stCondLst>
                                        </p:cTn>
                                        <p:tgtEl>
                                          <p:spTgt spid="81"/>
                                        </p:tgtEl>
                                        <p:attrNameLst>
                                          <p:attrName>style.visibility</p:attrName>
                                        </p:attrNameLst>
                                      </p:cBhvr>
                                      <p:to>
                                        <p:strVal val="visible"/>
                                      </p:to>
                                    </p:set>
                                    <p:animEffect transition="in" filter="wipe(right)">
                                      <p:cBhvr>
                                        <p:cTn id="71" dur="500"/>
                                        <p:tgtEl>
                                          <p:spTgt spid="81"/>
                                        </p:tgtEl>
                                      </p:cBhvr>
                                    </p:animEffect>
                                  </p:childTnLst>
                                </p:cTn>
                              </p:par>
                              <p:par>
                                <p:cTn id="72" presetID="22" presetClass="entr" presetSubtype="2" fill="hold" nodeType="withEffect">
                                  <p:stCondLst>
                                    <p:cond delay="700"/>
                                  </p:stCondLst>
                                  <p:childTnLst>
                                    <p:set>
                                      <p:cBhvr>
                                        <p:cTn id="73" dur="1" fill="hold">
                                          <p:stCondLst>
                                            <p:cond delay="0"/>
                                          </p:stCondLst>
                                        </p:cTn>
                                        <p:tgtEl>
                                          <p:spTgt spid="83"/>
                                        </p:tgtEl>
                                        <p:attrNameLst>
                                          <p:attrName>style.visibility</p:attrName>
                                        </p:attrNameLst>
                                      </p:cBhvr>
                                      <p:to>
                                        <p:strVal val="visible"/>
                                      </p:to>
                                    </p:set>
                                    <p:animEffect transition="in" filter="wipe(right)">
                                      <p:cBhvr>
                                        <p:cTn id="74" dur="500"/>
                                        <p:tgtEl>
                                          <p:spTgt spid="83"/>
                                        </p:tgtEl>
                                      </p:cBhvr>
                                    </p:animEffect>
                                  </p:childTnLst>
                                </p:cTn>
                              </p:par>
                              <p:par>
                                <p:cTn id="75" presetID="22" presetClass="entr" presetSubtype="2" fill="hold" nodeType="withEffect">
                                  <p:stCondLst>
                                    <p:cond delay="1400"/>
                                  </p:stCondLst>
                                  <p:childTnLst>
                                    <p:set>
                                      <p:cBhvr>
                                        <p:cTn id="76" dur="1" fill="hold">
                                          <p:stCondLst>
                                            <p:cond delay="0"/>
                                          </p:stCondLst>
                                        </p:cTn>
                                        <p:tgtEl>
                                          <p:spTgt spid="84"/>
                                        </p:tgtEl>
                                        <p:attrNameLst>
                                          <p:attrName>style.visibility</p:attrName>
                                        </p:attrNameLst>
                                      </p:cBhvr>
                                      <p:to>
                                        <p:strVal val="visible"/>
                                      </p:to>
                                    </p:set>
                                    <p:animEffect transition="in" filter="wipe(right)">
                                      <p:cBhvr>
                                        <p:cTn id="77" dur="500"/>
                                        <p:tgtEl>
                                          <p:spTgt spid="8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
                                            <p:txEl>
                                              <p:pRg st="5" end="5"/>
                                            </p:txEl>
                                          </p:spTgt>
                                        </p:tgtEl>
                                        <p:attrNameLst>
                                          <p:attrName>style.visibility</p:attrName>
                                        </p:attrNameLst>
                                      </p:cBhvr>
                                      <p:to>
                                        <p:strVal val="visible"/>
                                      </p:to>
                                    </p:set>
                                    <p:animEffect transition="in" filter="fade">
                                      <p:cBhvr>
                                        <p:cTn id="82" dur="500"/>
                                        <p:tgtEl>
                                          <p:spTgt spid="2">
                                            <p:txEl>
                                              <p:pRg st="5" end="5"/>
                                            </p:txEl>
                                          </p:spTgt>
                                        </p:tgtEl>
                                      </p:cBhvr>
                                    </p:animEffect>
                                  </p:childTnLst>
                                </p:cTn>
                              </p:par>
                            </p:childTnLst>
                          </p:cTn>
                        </p:par>
                        <p:par>
                          <p:cTn id="83" fill="hold">
                            <p:stCondLst>
                              <p:cond delay="500"/>
                            </p:stCondLst>
                            <p:childTnLst>
                              <p:par>
                                <p:cTn id="84" presetID="22" presetClass="entr" presetSubtype="1" fill="hold" nodeType="afterEffect">
                                  <p:stCondLst>
                                    <p:cond delay="0"/>
                                  </p:stCondLst>
                                  <p:childTnLst>
                                    <p:set>
                                      <p:cBhvr>
                                        <p:cTn id="85" dur="1" fill="hold">
                                          <p:stCondLst>
                                            <p:cond delay="0"/>
                                          </p:stCondLst>
                                        </p:cTn>
                                        <p:tgtEl>
                                          <p:spTgt spid="106"/>
                                        </p:tgtEl>
                                        <p:attrNameLst>
                                          <p:attrName>style.visibility</p:attrName>
                                        </p:attrNameLst>
                                      </p:cBhvr>
                                      <p:to>
                                        <p:strVal val="visible"/>
                                      </p:to>
                                    </p:set>
                                    <p:animEffect transition="in" filter="wipe(up)">
                                      <p:cBhvr>
                                        <p:cTn id="86" dur="500"/>
                                        <p:tgtEl>
                                          <p:spTgt spid="106"/>
                                        </p:tgtEl>
                                      </p:cBhvr>
                                    </p:animEffect>
                                  </p:childTnLst>
                                </p:cTn>
                              </p:par>
                              <p:par>
                                <p:cTn id="87" presetID="22" presetClass="entr" presetSubtype="1" fill="hold" nodeType="withEffect">
                                  <p:stCondLst>
                                    <p:cond delay="300"/>
                                  </p:stCondLst>
                                  <p:childTnLst>
                                    <p:set>
                                      <p:cBhvr>
                                        <p:cTn id="88" dur="1" fill="hold">
                                          <p:stCondLst>
                                            <p:cond delay="0"/>
                                          </p:stCondLst>
                                        </p:cTn>
                                        <p:tgtEl>
                                          <p:spTgt spid="103"/>
                                        </p:tgtEl>
                                        <p:attrNameLst>
                                          <p:attrName>style.visibility</p:attrName>
                                        </p:attrNameLst>
                                      </p:cBhvr>
                                      <p:to>
                                        <p:strVal val="visible"/>
                                      </p:to>
                                    </p:set>
                                    <p:animEffect transition="in" filter="wipe(up)">
                                      <p:cBhvr>
                                        <p:cTn id="89" dur="500"/>
                                        <p:tgtEl>
                                          <p:spTgt spid="103"/>
                                        </p:tgtEl>
                                      </p:cBhvr>
                                    </p:animEffect>
                                  </p:childTnLst>
                                </p:cTn>
                              </p:par>
                              <p:par>
                                <p:cTn id="90" presetID="22" presetClass="entr" presetSubtype="1" fill="hold" nodeType="withEffect">
                                  <p:stCondLst>
                                    <p:cond delay="600"/>
                                  </p:stCondLst>
                                  <p:childTnLst>
                                    <p:set>
                                      <p:cBhvr>
                                        <p:cTn id="91" dur="1" fill="hold">
                                          <p:stCondLst>
                                            <p:cond delay="0"/>
                                          </p:stCondLst>
                                        </p:cTn>
                                        <p:tgtEl>
                                          <p:spTgt spid="104"/>
                                        </p:tgtEl>
                                        <p:attrNameLst>
                                          <p:attrName>style.visibility</p:attrName>
                                        </p:attrNameLst>
                                      </p:cBhvr>
                                      <p:to>
                                        <p:strVal val="visible"/>
                                      </p:to>
                                    </p:set>
                                    <p:animEffect transition="in" filter="wipe(up)">
                                      <p:cBhvr>
                                        <p:cTn id="92" dur="500"/>
                                        <p:tgtEl>
                                          <p:spTgt spid="104"/>
                                        </p:tgtEl>
                                      </p:cBhvr>
                                    </p:animEffect>
                                  </p:childTnLst>
                                </p:cTn>
                              </p:par>
                              <p:par>
                                <p:cTn id="93" presetID="22" presetClass="entr" presetSubtype="1" fill="hold" nodeType="withEffect">
                                  <p:stCondLst>
                                    <p:cond delay="200"/>
                                  </p:stCondLst>
                                  <p:childTnLst>
                                    <p:set>
                                      <p:cBhvr>
                                        <p:cTn id="94" dur="1" fill="hold">
                                          <p:stCondLst>
                                            <p:cond delay="0"/>
                                          </p:stCondLst>
                                        </p:cTn>
                                        <p:tgtEl>
                                          <p:spTgt spid="105"/>
                                        </p:tgtEl>
                                        <p:attrNameLst>
                                          <p:attrName>style.visibility</p:attrName>
                                        </p:attrNameLst>
                                      </p:cBhvr>
                                      <p:to>
                                        <p:strVal val="visible"/>
                                      </p:to>
                                    </p:set>
                                    <p:animEffect transition="in" filter="wipe(up)">
                                      <p:cBhvr>
                                        <p:cTn id="95" dur="500"/>
                                        <p:tgtEl>
                                          <p:spTgt spid="105"/>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3"/>
                                        </p:tgtEl>
                                        <p:attrNameLst>
                                          <p:attrName>style.visibility</p:attrName>
                                        </p:attrNameLst>
                                      </p:cBhvr>
                                      <p:to>
                                        <p:strVal val="visible"/>
                                      </p:to>
                                    </p:set>
                                    <p:animEffect transition="in" filter="fade">
                                      <p:cBhvr>
                                        <p:cTn id="100" dur="500"/>
                                        <p:tgtEl>
                                          <p:spTgt spid="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fade">
                                      <p:cBhvr>
                                        <p:cTn id="103" dur="500"/>
                                        <p:tgtEl>
                                          <p:spTgt spid="4"/>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fade">
                                      <p:cBhvr>
                                        <p:cTn id="108" dur="500"/>
                                        <p:tgtEl>
                                          <p:spTgt spid="5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fade">
                                      <p:cBhvr>
                                        <p:cTn id="111" dur="500"/>
                                        <p:tgtEl>
                                          <p:spTgt spid="58"/>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60"/>
                                        </p:tgtEl>
                                        <p:attrNameLst>
                                          <p:attrName>style.visibility</p:attrName>
                                        </p:attrNameLst>
                                      </p:cBhvr>
                                      <p:to>
                                        <p:strVal val="visible"/>
                                      </p:to>
                                    </p:set>
                                    <p:animEffect transition="in" filter="fade">
                                      <p:cBhvr>
                                        <p:cTn id="11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58" grpId="0" animBg="1"/>
      <p:bldP spid="59" grpId="0" animBg="1"/>
      <p:bldP spid="60"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Graphic 84">
            <a:extLst>
              <a:ext uri="{FF2B5EF4-FFF2-40B4-BE49-F238E27FC236}">
                <a16:creationId xmlns:a16="http://schemas.microsoft.com/office/drawing/2014/main" id="{09B64E86-3530-4CBD-873F-00A5A3B8B47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38022" b="36775"/>
          <a:stretch/>
        </p:blipFill>
        <p:spPr>
          <a:xfrm>
            <a:off x="0" y="-617538"/>
            <a:ext cx="12436475" cy="7612063"/>
          </a:xfrm>
          <a:prstGeom prst="rect">
            <a:avLst/>
          </a:prstGeom>
        </p:spPr>
      </p:pic>
      <p:sp>
        <p:nvSpPr>
          <p:cNvPr id="86" name="TextBox 85">
            <a:extLst>
              <a:ext uri="{FF2B5EF4-FFF2-40B4-BE49-F238E27FC236}">
                <a16:creationId xmlns:a16="http://schemas.microsoft.com/office/drawing/2014/main" id="{654B0FED-22D4-4A54-A5C0-F9FBD864E946}"/>
              </a:ext>
            </a:extLst>
          </p:cNvPr>
          <p:cNvSpPr txBox="1"/>
          <p:nvPr/>
        </p:nvSpPr>
        <p:spPr>
          <a:xfrm>
            <a:off x="96700" y="482867"/>
            <a:ext cx="6338274" cy="2009781"/>
          </a:xfrm>
          <a:prstGeom prst="rect">
            <a:avLst/>
          </a:prstGeom>
          <a:solidFill>
            <a:srgbClr val="00BCF2"/>
          </a:solid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Push Built Images</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rPr>
              <a:t>docker push contoso.azurecr.io/web:1234</a:t>
            </a:r>
          </a:p>
          <a:p>
            <a:pPr>
              <a:lnSpc>
                <a:spcPct val="90000"/>
              </a:lnSpc>
              <a:spcAft>
                <a:spcPts val="600"/>
              </a:spcAft>
            </a:pPr>
            <a:r>
              <a:rPr lang="en-US" sz="16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ACR Syncs Image Blobs</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rPr>
              <a:t>Regional Web Hooks fire for local deployments</a:t>
            </a:r>
          </a:p>
          <a:p>
            <a:pPr>
              <a:lnSpc>
                <a:spcPct val="90000"/>
              </a:lnSpc>
              <a:spcAft>
                <a:spcPts val="600"/>
              </a:spcAft>
            </a:pPr>
            <a:r>
              <a:rPr lang="en-US" sz="16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Nodes Pull Images</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rPr>
              <a:t>docker pull contoso.azurecr.io/web:1234</a:t>
            </a:r>
          </a:p>
        </p:txBody>
      </p:sp>
      <p:grpSp>
        <p:nvGrpSpPr>
          <p:cNvPr id="55" name="Group 54">
            <a:extLst>
              <a:ext uri="{FF2B5EF4-FFF2-40B4-BE49-F238E27FC236}">
                <a16:creationId xmlns:a16="http://schemas.microsoft.com/office/drawing/2014/main" id="{98795287-D7DA-496B-94F1-833F3F65F26C}"/>
              </a:ext>
            </a:extLst>
          </p:cNvPr>
          <p:cNvGrpSpPr/>
          <p:nvPr/>
        </p:nvGrpSpPr>
        <p:grpSpPr>
          <a:xfrm>
            <a:off x="4974694" y="4400507"/>
            <a:ext cx="1288093" cy="239344"/>
            <a:chOff x="2916236" y="2735644"/>
            <a:chExt cx="782639" cy="145424"/>
          </a:xfrm>
        </p:grpSpPr>
        <p:sp>
          <p:nvSpPr>
            <p:cNvPr id="9" name="Oval 8">
              <a:extLst>
                <a:ext uri="{FF2B5EF4-FFF2-40B4-BE49-F238E27FC236}">
                  <a16:creationId xmlns:a16="http://schemas.microsoft.com/office/drawing/2014/main" id="{721D5B39-B89E-405C-9696-34B591B65295}"/>
                </a:ext>
              </a:extLst>
            </p:cNvPr>
            <p:cNvSpPr/>
            <p:nvPr/>
          </p:nvSpPr>
          <p:spPr bwMode="auto">
            <a:xfrm>
              <a:off x="2916236" y="2754380"/>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81A0C9B-FDA1-499C-A9BC-4B753DCDA6CB}"/>
                </a:ext>
              </a:extLst>
            </p:cNvPr>
            <p:cNvSpPr txBox="1"/>
            <p:nvPr/>
          </p:nvSpPr>
          <p:spPr>
            <a:xfrm>
              <a:off x="3187699" y="2735644"/>
              <a:ext cx="511176" cy="145424"/>
            </a:xfrm>
            <a:prstGeom prst="rect">
              <a:avLst/>
            </a:prstGeom>
            <a:noFill/>
          </p:spPr>
          <p:txBody>
            <a:bodyPr wrap="square" lIns="0" tIns="0" rIns="0" bIns="0" rtlCol="0">
              <a:spAutoFit/>
            </a:bodyPr>
            <a:lstStyle/>
            <a:p>
              <a:pPr>
                <a:lnSpc>
                  <a:spcPct val="90000"/>
                </a:lnSpc>
                <a:spcAft>
                  <a:spcPts val="600"/>
                </a:spcAft>
              </a:pPr>
              <a:r>
                <a:rPr lang="en-US" sz="1050" dirty="0">
                  <a:solidFill>
                    <a:srgbClr val="818282"/>
                  </a:solidFill>
                  <a:latin typeface="Segoe UI" panose="020B0502040204020203" pitchFamily="34" charset="0"/>
                  <a:cs typeface="Segoe UI" panose="020B0502040204020203" pitchFamily="34" charset="0"/>
                </a:rPr>
                <a:t>East US</a:t>
              </a:r>
            </a:p>
          </p:txBody>
        </p:sp>
        <p:cxnSp>
          <p:nvCxnSpPr>
            <p:cNvPr id="13" name="Straight Connector 12">
              <a:extLst>
                <a:ext uri="{FF2B5EF4-FFF2-40B4-BE49-F238E27FC236}">
                  <a16:creationId xmlns:a16="http://schemas.microsoft.com/office/drawing/2014/main" id="{14280592-7955-43F2-BB90-08137FF07F6D}"/>
                </a:ext>
              </a:extLst>
            </p:cNvPr>
            <p:cNvCxnSpPr>
              <a:cxnSpLocks/>
            </p:cNvCxnSpPr>
            <p:nvPr/>
          </p:nvCxnSpPr>
          <p:spPr>
            <a:xfrm>
              <a:off x="3024188" y="2808356"/>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F8A5F94-EAD3-411A-A7FB-316380EE9DAB}"/>
              </a:ext>
            </a:extLst>
          </p:cNvPr>
          <p:cNvGrpSpPr/>
          <p:nvPr/>
        </p:nvGrpSpPr>
        <p:grpSpPr>
          <a:xfrm>
            <a:off x="1759694" y="4232149"/>
            <a:ext cx="1177052" cy="239344"/>
            <a:chOff x="962818" y="2633350"/>
            <a:chExt cx="715171" cy="145424"/>
          </a:xfrm>
        </p:grpSpPr>
        <p:sp>
          <p:nvSpPr>
            <p:cNvPr id="16" name="Oval 15">
              <a:extLst>
                <a:ext uri="{FF2B5EF4-FFF2-40B4-BE49-F238E27FC236}">
                  <a16:creationId xmlns:a16="http://schemas.microsoft.com/office/drawing/2014/main" id="{34141661-F90A-4110-BCED-CA743FBCFA80}"/>
                </a:ext>
              </a:extLst>
            </p:cNvPr>
            <p:cNvSpPr/>
            <p:nvPr/>
          </p:nvSpPr>
          <p:spPr bwMode="auto">
            <a:xfrm>
              <a:off x="1570037" y="2652086"/>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7E8B6A31-C4F4-4720-8C0A-D7166416D78B}"/>
                </a:ext>
              </a:extLst>
            </p:cNvPr>
            <p:cNvSpPr txBox="1"/>
            <p:nvPr/>
          </p:nvSpPr>
          <p:spPr>
            <a:xfrm>
              <a:off x="962818" y="2633350"/>
              <a:ext cx="511176" cy="145424"/>
            </a:xfrm>
            <a:prstGeom prst="rect">
              <a:avLst/>
            </a:prstGeom>
            <a:noFill/>
          </p:spPr>
          <p:txBody>
            <a:bodyPr wrap="square" lIns="0" tIns="0" rIns="0" bIns="0" rtlCol="0">
              <a:spAutoFit/>
            </a:bodyPr>
            <a:lstStyle/>
            <a:p>
              <a:pPr>
                <a:lnSpc>
                  <a:spcPct val="90000"/>
                </a:lnSpc>
                <a:spcAft>
                  <a:spcPts val="600"/>
                </a:spcAft>
              </a:pPr>
              <a:r>
                <a:rPr lang="en-US" sz="1050" dirty="0">
                  <a:solidFill>
                    <a:srgbClr val="818282"/>
                  </a:solidFill>
                  <a:latin typeface="Segoe UI" panose="020B0502040204020203" pitchFamily="34" charset="0"/>
                  <a:cs typeface="Segoe UI" panose="020B0502040204020203" pitchFamily="34" charset="0"/>
                </a:rPr>
                <a:t>West US</a:t>
              </a:r>
            </a:p>
          </p:txBody>
        </p:sp>
        <p:cxnSp>
          <p:nvCxnSpPr>
            <p:cNvPr id="18" name="Straight Connector 17">
              <a:extLst>
                <a:ext uri="{FF2B5EF4-FFF2-40B4-BE49-F238E27FC236}">
                  <a16:creationId xmlns:a16="http://schemas.microsoft.com/office/drawing/2014/main" id="{58297588-F525-4E2C-B576-BF9725AD819D}"/>
                </a:ext>
              </a:extLst>
            </p:cNvPr>
            <p:cNvCxnSpPr>
              <a:cxnSpLocks/>
              <a:endCxn id="16" idx="2"/>
            </p:cNvCxnSpPr>
            <p:nvPr/>
          </p:nvCxnSpPr>
          <p:spPr>
            <a:xfrm>
              <a:off x="1417637" y="2706062"/>
              <a:ext cx="152400"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D25872B-5ED9-438B-A4F7-E4C058F0D825}"/>
              </a:ext>
            </a:extLst>
          </p:cNvPr>
          <p:cNvGrpSpPr/>
          <p:nvPr/>
        </p:nvGrpSpPr>
        <p:grpSpPr>
          <a:xfrm>
            <a:off x="9669824" y="3354775"/>
            <a:ext cx="1609467" cy="239344"/>
            <a:chOff x="5768973" y="2100262"/>
            <a:chExt cx="977904" cy="145424"/>
          </a:xfrm>
        </p:grpSpPr>
        <p:sp>
          <p:nvSpPr>
            <p:cNvPr id="21" name="Oval 20">
              <a:extLst>
                <a:ext uri="{FF2B5EF4-FFF2-40B4-BE49-F238E27FC236}">
                  <a16:creationId xmlns:a16="http://schemas.microsoft.com/office/drawing/2014/main" id="{FB3DB141-364C-4536-BDEE-008873DD3A89}"/>
                </a:ext>
              </a:extLst>
            </p:cNvPr>
            <p:cNvSpPr/>
            <p:nvPr/>
          </p:nvSpPr>
          <p:spPr bwMode="auto">
            <a:xfrm>
              <a:off x="5768973" y="2118998"/>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7E58A754-40C5-4AFC-B169-CA11124A724E}"/>
                </a:ext>
              </a:extLst>
            </p:cNvPr>
            <p:cNvSpPr txBox="1"/>
            <p:nvPr/>
          </p:nvSpPr>
          <p:spPr>
            <a:xfrm>
              <a:off x="5984877" y="2100262"/>
              <a:ext cx="762000" cy="145424"/>
            </a:xfrm>
            <a:prstGeom prst="rect">
              <a:avLst/>
            </a:prstGeom>
            <a:noFill/>
          </p:spPr>
          <p:txBody>
            <a:bodyPr wrap="square" lIns="0" tIns="0" rIns="0" bIns="0" rtlCol="0">
              <a:spAutoFit/>
            </a:bodyPr>
            <a:lstStyle/>
            <a:p>
              <a:pPr>
                <a:lnSpc>
                  <a:spcPct val="90000"/>
                </a:lnSpc>
                <a:spcAft>
                  <a:spcPts val="600"/>
                </a:spcAft>
              </a:pPr>
              <a:r>
                <a:rPr lang="en-US" sz="1050" dirty="0">
                  <a:solidFill>
                    <a:srgbClr val="818282"/>
                  </a:solidFill>
                  <a:latin typeface="Segoe UI" panose="020B0502040204020203" pitchFamily="34" charset="0"/>
                  <a:cs typeface="Segoe UI" panose="020B0502040204020203" pitchFamily="34" charset="0"/>
                </a:rPr>
                <a:t>West Europe</a:t>
              </a:r>
            </a:p>
          </p:txBody>
        </p:sp>
        <p:cxnSp>
          <p:nvCxnSpPr>
            <p:cNvPr id="23" name="Straight Connector 22">
              <a:extLst>
                <a:ext uri="{FF2B5EF4-FFF2-40B4-BE49-F238E27FC236}">
                  <a16:creationId xmlns:a16="http://schemas.microsoft.com/office/drawing/2014/main" id="{448D0116-3809-40D0-AA6A-5245E686E0A5}"/>
                </a:ext>
              </a:extLst>
            </p:cNvPr>
            <p:cNvCxnSpPr>
              <a:cxnSpLocks/>
              <a:stCxn id="21" idx="6"/>
            </p:cNvCxnSpPr>
            <p:nvPr/>
          </p:nvCxnSpPr>
          <p:spPr>
            <a:xfrm>
              <a:off x="5876925" y="2172974"/>
              <a:ext cx="112712"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A2069544-19EB-4533-BEA7-E898E124D2ED}"/>
              </a:ext>
            </a:extLst>
          </p:cNvPr>
          <p:cNvGrpSpPr/>
          <p:nvPr/>
        </p:nvGrpSpPr>
        <p:grpSpPr>
          <a:xfrm>
            <a:off x="4486107" y="3725406"/>
            <a:ext cx="2035343" cy="239344"/>
            <a:chOff x="2619373" y="2325456"/>
            <a:chExt cx="1236664" cy="145424"/>
          </a:xfrm>
        </p:grpSpPr>
        <p:sp>
          <p:nvSpPr>
            <p:cNvPr id="41" name="Oval 40">
              <a:extLst>
                <a:ext uri="{FF2B5EF4-FFF2-40B4-BE49-F238E27FC236}">
                  <a16:creationId xmlns:a16="http://schemas.microsoft.com/office/drawing/2014/main" id="{28848061-DA25-423D-8FDA-6B325118BBF7}"/>
                </a:ext>
              </a:extLst>
            </p:cNvPr>
            <p:cNvSpPr/>
            <p:nvPr/>
          </p:nvSpPr>
          <p:spPr bwMode="auto">
            <a:xfrm>
              <a:off x="2619373" y="2344192"/>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F54BD568-2CE4-43AD-9D87-6A183B7ECC8B}"/>
                </a:ext>
              </a:extLst>
            </p:cNvPr>
            <p:cNvSpPr txBox="1"/>
            <p:nvPr/>
          </p:nvSpPr>
          <p:spPr>
            <a:xfrm>
              <a:off x="2890835" y="2325456"/>
              <a:ext cx="965202" cy="145424"/>
            </a:xfrm>
            <a:prstGeom prst="rect">
              <a:avLst/>
            </a:prstGeom>
            <a:noFill/>
          </p:spPr>
          <p:txBody>
            <a:bodyPr wrap="square" lIns="0" tIns="0" rIns="0" bIns="0" rtlCol="0">
              <a:spAutoFit/>
            </a:bodyPr>
            <a:lstStyle/>
            <a:p>
              <a:pPr>
                <a:lnSpc>
                  <a:spcPct val="90000"/>
                </a:lnSpc>
                <a:spcAft>
                  <a:spcPts val="600"/>
                </a:spcAft>
              </a:pPr>
              <a:r>
                <a:rPr lang="en-US" sz="1050" dirty="0">
                  <a:solidFill>
                    <a:srgbClr val="818282"/>
                  </a:solidFill>
                  <a:latin typeface="Segoe UI" panose="020B0502040204020203" pitchFamily="34" charset="0"/>
                  <a:cs typeface="Segoe UI" panose="020B0502040204020203" pitchFamily="34" charset="0"/>
                </a:rPr>
                <a:t>Canada Central</a:t>
              </a:r>
            </a:p>
          </p:txBody>
        </p:sp>
        <p:cxnSp>
          <p:nvCxnSpPr>
            <p:cNvPr id="43" name="Straight Connector 42">
              <a:extLst>
                <a:ext uri="{FF2B5EF4-FFF2-40B4-BE49-F238E27FC236}">
                  <a16:creationId xmlns:a16="http://schemas.microsoft.com/office/drawing/2014/main" id="{1938A9B7-DEDC-45E6-867F-445FFA1D98D5}"/>
                </a:ext>
              </a:extLst>
            </p:cNvPr>
            <p:cNvCxnSpPr>
              <a:cxnSpLocks/>
            </p:cNvCxnSpPr>
            <p:nvPr/>
          </p:nvCxnSpPr>
          <p:spPr>
            <a:xfrm>
              <a:off x="2727325" y="2398168"/>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46" name="Picture 45">
            <a:extLst>
              <a:ext uri="{FF2B5EF4-FFF2-40B4-BE49-F238E27FC236}">
                <a16:creationId xmlns:a16="http://schemas.microsoft.com/office/drawing/2014/main" id="{81CFFCDF-1821-4DEE-B835-1145B554C4BA}"/>
              </a:ext>
            </a:extLst>
          </p:cNvPr>
          <p:cNvPicPr>
            <a:picLocks noChangeAspect="1"/>
          </p:cNvPicPr>
          <p:nvPr/>
        </p:nvPicPr>
        <p:blipFill>
          <a:blip r:embed="rId5"/>
          <a:stretch>
            <a:fillRect/>
          </a:stretch>
        </p:blipFill>
        <p:spPr>
          <a:xfrm>
            <a:off x="2939690" y="4221248"/>
            <a:ext cx="433776" cy="433776"/>
          </a:xfrm>
          <a:prstGeom prst="rect">
            <a:avLst/>
          </a:prstGeom>
          <a:ln>
            <a:noFill/>
          </a:ln>
          <a:effectLst>
            <a:outerShdw blurRad="292100" dist="139700" dir="2700000" algn="tl" rotWithShape="0">
              <a:srgbClr val="333333">
                <a:alpha val="65000"/>
              </a:srgbClr>
            </a:outerShdw>
          </a:effectLst>
        </p:spPr>
      </p:pic>
      <p:pic>
        <p:nvPicPr>
          <p:cNvPr id="47" name="Graphic 46">
            <a:extLst>
              <a:ext uri="{FF2B5EF4-FFF2-40B4-BE49-F238E27FC236}">
                <a16:creationId xmlns:a16="http://schemas.microsoft.com/office/drawing/2014/main" id="{5598D652-88CD-4ED4-B255-5B4BB009A8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42080" y="3916150"/>
            <a:ext cx="444182" cy="337965"/>
          </a:xfrm>
          <a:prstGeom prst="rect">
            <a:avLst/>
          </a:prstGeom>
        </p:spPr>
      </p:pic>
      <p:pic>
        <p:nvPicPr>
          <p:cNvPr id="69" name="Picture 68">
            <a:extLst>
              <a:ext uri="{FF2B5EF4-FFF2-40B4-BE49-F238E27FC236}">
                <a16:creationId xmlns:a16="http://schemas.microsoft.com/office/drawing/2014/main" id="{77E8331D-C7DE-4504-8D14-A11437267986}"/>
              </a:ext>
            </a:extLst>
          </p:cNvPr>
          <p:cNvPicPr>
            <a:picLocks noChangeAspect="1"/>
          </p:cNvPicPr>
          <p:nvPr/>
        </p:nvPicPr>
        <p:blipFill>
          <a:blip r:embed="rId5"/>
          <a:stretch>
            <a:fillRect/>
          </a:stretch>
        </p:blipFill>
        <p:spPr>
          <a:xfrm>
            <a:off x="4528360" y="3440601"/>
            <a:ext cx="433776" cy="433776"/>
          </a:xfrm>
          <a:prstGeom prst="rect">
            <a:avLst/>
          </a:prstGeom>
          <a:ln>
            <a:noFill/>
          </a:ln>
          <a:effectLst>
            <a:outerShdw blurRad="292100" dist="139700" dir="2700000" algn="tl" rotWithShape="0">
              <a:srgbClr val="333333">
                <a:alpha val="65000"/>
              </a:srgbClr>
            </a:outerShdw>
          </a:effectLst>
        </p:spPr>
      </p:pic>
      <p:pic>
        <p:nvPicPr>
          <p:cNvPr id="70" name="Graphic 69">
            <a:extLst>
              <a:ext uri="{FF2B5EF4-FFF2-40B4-BE49-F238E27FC236}">
                <a16:creationId xmlns:a16="http://schemas.microsoft.com/office/drawing/2014/main" id="{4880B679-F5A3-4D9A-8E6A-7FDFADFFB6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0750" y="3135503"/>
            <a:ext cx="444182" cy="337965"/>
          </a:xfrm>
          <a:prstGeom prst="rect">
            <a:avLst/>
          </a:prstGeom>
        </p:spPr>
      </p:pic>
      <p:pic>
        <p:nvPicPr>
          <p:cNvPr id="71" name="Picture 70">
            <a:extLst>
              <a:ext uri="{FF2B5EF4-FFF2-40B4-BE49-F238E27FC236}">
                <a16:creationId xmlns:a16="http://schemas.microsoft.com/office/drawing/2014/main" id="{757A4F49-0475-4D68-A6DD-1B8A2A001488}"/>
              </a:ext>
            </a:extLst>
          </p:cNvPr>
          <p:cNvPicPr>
            <a:picLocks noChangeAspect="1"/>
          </p:cNvPicPr>
          <p:nvPr/>
        </p:nvPicPr>
        <p:blipFill>
          <a:blip r:embed="rId5"/>
          <a:stretch>
            <a:fillRect/>
          </a:stretch>
        </p:blipFill>
        <p:spPr>
          <a:xfrm>
            <a:off x="4644631" y="4440656"/>
            <a:ext cx="433776" cy="433776"/>
          </a:xfrm>
          <a:prstGeom prst="rect">
            <a:avLst/>
          </a:prstGeom>
          <a:ln>
            <a:noFill/>
          </a:ln>
          <a:effectLst>
            <a:outerShdw blurRad="292100" dist="139700" dir="2700000" algn="tl" rotWithShape="0">
              <a:srgbClr val="333333">
                <a:alpha val="65000"/>
              </a:srgbClr>
            </a:outerShdw>
          </a:effectLst>
        </p:spPr>
      </p:pic>
      <p:pic>
        <p:nvPicPr>
          <p:cNvPr id="72" name="Graphic 71">
            <a:extLst>
              <a:ext uri="{FF2B5EF4-FFF2-40B4-BE49-F238E27FC236}">
                <a16:creationId xmlns:a16="http://schemas.microsoft.com/office/drawing/2014/main" id="{1E19A5E7-0F5F-48FF-8521-AD7FD769A0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47020" y="4135558"/>
            <a:ext cx="444182" cy="337965"/>
          </a:xfrm>
          <a:prstGeom prst="rect">
            <a:avLst/>
          </a:prstGeom>
        </p:spPr>
      </p:pic>
      <p:pic>
        <p:nvPicPr>
          <p:cNvPr id="73" name="Picture 72">
            <a:extLst>
              <a:ext uri="{FF2B5EF4-FFF2-40B4-BE49-F238E27FC236}">
                <a16:creationId xmlns:a16="http://schemas.microsoft.com/office/drawing/2014/main" id="{D5ACD151-14BE-488E-B431-07DC62B86D8F}"/>
              </a:ext>
            </a:extLst>
          </p:cNvPr>
          <p:cNvPicPr>
            <a:picLocks noChangeAspect="1"/>
          </p:cNvPicPr>
          <p:nvPr/>
        </p:nvPicPr>
        <p:blipFill>
          <a:blip r:embed="rId5"/>
          <a:stretch>
            <a:fillRect/>
          </a:stretch>
        </p:blipFill>
        <p:spPr>
          <a:xfrm>
            <a:off x="9342540" y="3408231"/>
            <a:ext cx="433776" cy="433776"/>
          </a:xfrm>
          <a:prstGeom prst="rect">
            <a:avLst/>
          </a:prstGeom>
          <a:ln>
            <a:noFill/>
          </a:ln>
          <a:effectLst>
            <a:outerShdw blurRad="292100" dist="139700" dir="2700000" algn="tl" rotWithShape="0">
              <a:srgbClr val="333333">
                <a:alpha val="65000"/>
              </a:srgbClr>
            </a:outerShdw>
          </a:effectLst>
        </p:spPr>
      </p:pic>
      <p:pic>
        <p:nvPicPr>
          <p:cNvPr id="74" name="Graphic 73">
            <a:extLst>
              <a:ext uri="{FF2B5EF4-FFF2-40B4-BE49-F238E27FC236}">
                <a16:creationId xmlns:a16="http://schemas.microsoft.com/office/drawing/2014/main" id="{CA0132B4-2062-40B6-9D08-C9571D3648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44929" y="3103133"/>
            <a:ext cx="444182" cy="337965"/>
          </a:xfrm>
          <a:prstGeom prst="rect">
            <a:avLst/>
          </a:prstGeom>
        </p:spPr>
      </p:pic>
      <p:pic>
        <p:nvPicPr>
          <p:cNvPr id="48" name="Graphic 47">
            <a:extLst>
              <a:ext uri="{FF2B5EF4-FFF2-40B4-BE49-F238E27FC236}">
                <a16:creationId xmlns:a16="http://schemas.microsoft.com/office/drawing/2014/main" id="{0C4051BC-8860-4E0B-847C-7CBDD37947A7}"/>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0570" t="32196" r="39199" b="34396"/>
          <a:stretch/>
        </p:blipFill>
        <p:spPr>
          <a:xfrm>
            <a:off x="4731100" y="3351766"/>
            <a:ext cx="124545" cy="159664"/>
          </a:xfrm>
          <a:prstGeom prst="rect">
            <a:avLst/>
          </a:prstGeom>
        </p:spPr>
      </p:pic>
      <p:pic>
        <p:nvPicPr>
          <p:cNvPr id="49" name="Graphic 48">
            <a:extLst>
              <a:ext uri="{FF2B5EF4-FFF2-40B4-BE49-F238E27FC236}">
                <a16:creationId xmlns:a16="http://schemas.microsoft.com/office/drawing/2014/main" id="{D26F24BF-D9EC-4CAB-893E-CDA37513F5E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0570" t="32196" r="39199" b="34396"/>
          <a:stretch/>
        </p:blipFill>
        <p:spPr>
          <a:xfrm>
            <a:off x="3141292" y="4131736"/>
            <a:ext cx="124545" cy="159664"/>
          </a:xfrm>
          <a:prstGeom prst="rect">
            <a:avLst/>
          </a:prstGeom>
        </p:spPr>
      </p:pic>
      <p:pic>
        <p:nvPicPr>
          <p:cNvPr id="50" name="Graphic 49">
            <a:extLst>
              <a:ext uri="{FF2B5EF4-FFF2-40B4-BE49-F238E27FC236}">
                <a16:creationId xmlns:a16="http://schemas.microsoft.com/office/drawing/2014/main" id="{25168BDD-9193-448E-B051-FD7821C28A8D}"/>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0570" t="32196" r="39199" b="34396"/>
          <a:stretch/>
        </p:blipFill>
        <p:spPr>
          <a:xfrm>
            <a:off x="4841083" y="4357962"/>
            <a:ext cx="124545" cy="159664"/>
          </a:xfrm>
          <a:prstGeom prst="rect">
            <a:avLst/>
          </a:prstGeom>
        </p:spPr>
      </p:pic>
      <p:pic>
        <p:nvPicPr>
          <p:cNvPr id="51" name="Graphic 50">
            <a:extLst>
              <a:ext uri="{FF2B5EF4-FFF2-40B4-BE49-F238E27FC236}">
                <a16:creationId xmlns:a16="http://schemas.microsoft.com/office/drawing/2014/main" id="{78734062-2B48-4152-91CA-7E80AA95F1D3}"/>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0570" t="32196" r="39199" b="34396"/>
          <a:stretch/>
        </p:blipFill>
        <p:spPr>
          <a:xfrm>
            <a:off x="9534960" y="3319395"/>
            <a:ext cx="124545" cy="159664"/>
          </a:xfrm>
          <a:prstGeom prst="rect">
            <a:avLst/>
          </a:prstGeom>
        </p:spPr>
      </p:pic>
      <p:pic>
        <p:nvPicPr>
          <p:cNvPr id="32" name="Graphic 31">
            <a:extLst>
              <a:ext uri="{FF2B5EF4-FFF2-40B4-BE49-F238E27FC236}">
                <a16:creationId xmlns:a16="http://schemas.microsoft.com/office/drawing/2014/main" id="{B698A3CE-71B2-4873-9BD0-43CAA104BDF8}"/>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1288" t="39542" r="41720" b="39347"/>
          <a:stretch/>
        </p:blipFill>
        <p:spPr>
          <a:xfrm>
            <a:off x="2508250" y="4480363"/>
            <a:ext cx="383306" cy="368556"/>
          </a:xfrm>
          <a:prstGeom prst="rect">
            <a:avLst/>
          </a:prstGeom>
        </p:spPr>
      </p:pic>
      <p:cxnSp>
        <p:nvCxnSpPr>
          <p:cNvPr id="33" name="Straight Arrow Connector 32">
            <a:extLst>
              <a:ext uri="{FF2B5EF4-FFF2-40B4-BE49-F238E27FC236}">
                <a16:creationId xmlns:a16="http://schemas.microsoft.com/office/drawing/2014/main" id="{29F72783-2319-4F04-918E-49259B4A278B}"/>
              </a:ext>
            </a:extLst>
          </p:cNvPr>
          <p:cNvCxnSpPr>
            <a:cxnSpLocks/>
            <a:stCxn id="32" idx="3"/>
          </p:cNvCxnSpPr>
          <p:nvPr/>
        </p:nvCxnSpPr>
        <p:spPr>
          <a:xfrm flipV="1">
            <a:off x="2891556" y="4504563"/>
            <a:ext cx="134556" cy="160078"/>
          </a:xfrm>
          <a:prstGeom prst="straightConnector1">
            <a:avLst/>
          </a:prstGeom>
          <a:ln w="28575">
            <a:headEnd type="none"/>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5BD0CA1A-CC65-44B2-A4F0-D0AEC740DD3B}"/>
              </a:ext>
            </a:extLst>
          </p:cNvPr>
          <p:cNvCxnSpPr>
            <a:cxnSpLocks/>
          </p:cNvCxnSpPr>
          <p:nvPr/>
        </p:nvCxnSpPr>
        <p:spPr>
          <a:xfrm flipH="1" flipV="1">
            <a:off x="2883694" y="4012406"/>
            <a:ext cx="210343" cy="27899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A7563ADD-2301-42F5-90CC-BBDC43839943}"/>
              </a:ext>
            </a:extLst>
          </p:cNvPr>
          <p:cNvCxnSpPr>
            <a:cxnSpLocks/>
          </p:cNvCxnSpPr>
          <p:nvPr/>
        </p:nvCxnSpPr>
        <p:spPr>
          <a:xfrm flipH="1" flipV="1">
            <a:off x="3017044" y="4002881"/>
            <a:ext cx="76994" cy="288519"/>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D3B74881-092A-4870-82B4-3046DE8DF2CB}"/>
              </a:ext>
            </a:extLst>
          </p:cNvPr>
          <p:cNvCxnSpPr>
            <a:cxnSpLocks/>
          </p:cNvCxnSpPr>
          <p:nvPr/>
        </p:nvCxnSpPr>
        <p:spPr>
          <a:xfrm flipV="1">
            <a:off x="3094037" y="4074319"/>
            <a:ext cx="30163" cy="21708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7A23D305-4DA1-4D0A-9FF1-1AEC6F8AF090}"/>
              </a:ext>
            </a:extLst>
          </p:cNvPr>
          <p:cNvCxnSpPr>
            <a:cxnSpLocks/>
          </p:cNvCxnSpPr>
          <p:nvPr/>
        </p:nvCxnSpPr>
        <p:spPr>
          <a:xfrm flipH="1" flipV="1">
            <a:off x="2817019" y="4129088"/>
            <a:ext cx="279399" cy="16498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E99E5FC5-BD72-4202-A36D-9D0C0F59A568}"/>
              </a:ext>
            </a:extLst>
          </p:cNvPr>
          <p:cNvCxnSpPr>
            <a:cxnSpLocks/>
          </p:cNvCxnSpPr>
          <p:nvPr/>
        </p:nvCxnSpPr>
        <p:spPr>
          <a:xfrm flipH="1" flipV="1">
            <a:off x="4577556" y="4218780"/>
            <a:ext cx="210343" cy="27899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2" name="Straight Arrow Connector 51">
            <a:extLst>
              <a:ext uri="{FF2B5EF4-FFF2-40B4-BE49-F238E27FC236}">
                <a16:creationId xmlns:a16="http://schemas.microsoft.com/office/drawing/2014/main" id="{E675C05B-5173-4510-99F6-36DC8E030B98}"/>
              </a:ext>
            </a:extLst>
          </p:cNvPr>
          <p:cNvCxnSpPr>
            <a:cxnSpLocks/>
          </p:cNvCxnSpPr>
          <p:nvPr/>
        </p:nvCxnSpPr>
        <p:spPr>
          <a:xfrm flipH="1" flipV="1">
            <a:off x="4710906" y="4209255"/>
            <a:ext cx="76994" cy="288519"/>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08E15D7C-F9B6-4717-9006-FEC3B0989D47}"/>
              </a:ext>
            </a:extLst>
          </p:cNvPr>
          <p:cNvCxnSpPr>
            <a:cxnSpLocks/>
          </p:cNvCxnSpPr>
          <p:nvPr/>
        </p:nvCxnSpPr>
        <p:spPr>
          <a:xfrm flipV="1">
            <a:off x="4787899" y="4280693"/>
            <a:ext cx="30163" cy="21708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8" name="Straight Arrow Connector 57">
            <a:extLst>
              <a:ext uri="{FF2B5EF4-FFF2-40B4-BE49-F238E27FC236}">
                <a16:creationId xmlns:a16="http://schemas.microsoft.com/office/drawing/2014/main" id="{62748926-3DDF-47A9-81E4-AC9D5EC682F5}"/>
              </a:ext>
            </a:extLst>
          </p:cNvPr>
          <p:cNvCxnSpPr>
            <a:cxnSpLocks/>
          </p:cNvCxnSpPr>
          <p:nvPr/>
        </p:nvCxnSpPr>
        <p:spPr>
          <a:xfrm flipH="1" flipV="1">
            <a:off x="4510881" y="4335462"/>
            <a:ext cx="279399" cy="16498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146C2098-5325-43D3-A5CC-A456C2D1035D}"/>
              </a:ext>
            </a:extLst>
          </p:cNvPr>
          <p:cNvCxnSpPr>
            <a:cxnSpLocks/>
          </p:cNvCxnSpPr>
          <p:nvPr/>
        </p:nvCxnSpPr>
        <p:spPr>
          <a:xfrm flipH="1" flipV="1">
            <a:off x="4453731" y="3218654"/>
            <a:ext cx="210343" cy="27899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0" name="Straight Arrow Connector 59">
            <a:extLst>
              <a:ext uri="{FF2B5EF4-FFF2-40B4-BE49-F238E27FC236}">
                <a16:creationId xmlns:a16="http://schemas.microsoft.com/office/drawing/2014/main" id="{D8B4BBAB-60F3-4630-AB81-C4D38BF4C262}"/>
              </a:ext>
            </a:extLst>
          </p:cNvPr>
          <p:cNvCxnSpPr>
            <a:cxnSpLocks/>
          </p:cNvCxnSpPr>
          <p:nvPr/>
        </p:nvCxnSpPr>
        <p:spPr>
          <a:xfrm flipH="1" flipV="1">
            <a:off x="4587081" y="3209129"/>
            <a:ext cx="76994" cy="288519"/>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1" name="Straight Arrow Connector 60">
            <a:extLst>
              <a:ext uri="{FF2B5EF4-FFF2-40B4-BE49-F238E27FC236}">
                <a16:creationId xmlns:a16="http://schemas.microsoft.com/office/drawing/2014/main" id="{F229D190-813F-4F87-A9D9-70BD6C862883}"/>
              </a:ext>
            </a:extLst>
          </p:cNvPr>
          <p:cNvCxnSpPr>
            <a:cxnSpLocks/>
          </p:cNvCxnSpPr>
          <p:nvPr/>
        </p:nvCxnSpPr>
        <p:spPr>
          <a:xfrm flipV="1">
            <a:off x="4664074" y="3280567"/>
            <a:ext cx="30163" cy="21708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2" name="Straight Arrow Connector 61">
            <a:extLst>
              <a:ext uri="{FF2B5EF4-FFF2-40B4-BE49-F238E27FC236}">
                <a16:creationId xmlns:a16="http://schemas.microsoft.com/office/drawing/2014/main" id="{61BD2026-F4FC-4AF8-8F4B-831F29B65270}"/>
              </a:ext>
            </a:extLst>
          </p:cNvPr>
          <p:cNvCxnSpPr>
            <a:cxnSpLocks/>
          </p:cNvCxnSpPr>
          <p:nvPr/>
        </p:nvCxnSpPr>
        <p:spPr>
          <a:xfrm flipH="1" flipV="1">
            <a:off x="4387056" y="3335336"/>
            <a:ext cx="279399" cy="16498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7" name="Straight Arrow Connector 66">
            <a:extLst>
              <a:ext uri="{FF2B5EF4-FFF2-40B4-BE49-F238E27FC236}">
                <a16:creationId xmlns:a16="http://schemas.microsoft.com/office/drawing/2014/main" id="{479162B0-1317-4453-8B36-200B68203861}"/>
              </a:ext>
            </a:extLst>
          </p:cNvPr>
          <p:cNvCxnSpPr>
            <a:cxnSpLocks/>
          </p:cNvCxnSpPr>
          <p:nvPr/>
        </p:nvCxnSpPr>
        <p:spPr>
          <a:xfrm flipH="1" flipV="1">
            <a:off x="9285287" y="3227387"/>
            <a:ext cx="210343" cy="27899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8" name="Straight Arrow Connector 67">
            <a:extLst>
              <a:ext uri="{FF2B5EF4-FFF2-40B4-BE49-F238E27FC236}">
                <a16:creationId xmlns:a16="http://schemas.microsoft.com/office/drawing/2014/main" id="{52288003-2860-4D70-8F5F-ACEB8A6E78B5}"/>
              </a:ext>
            </a:extLst>
          </p:cNvPr>
          <p:cNvCxnSpPr>
            <a:cxnSpLocks/>
          </p:cNvCxnSpPr>
          <p:nvPr/>
        </p:nvCxnSpPr>
        <p:spPr>
          <a:xfrm flipH="1" flipV="1">
            <a:off x="9418637" y="3217862"/>
            <a:ext cx="76994" cy="288519"/>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5" name="Straight Arrow Connector 74">
            <a:extLst>
              <a:ext uri="{FF2B5EF4-FFF2-40B4-BE49-F238E27FC236}">
                <a16:creationId xmlns:a16="http://schemas.microsoft.com/office/drawing/2014/main" id="{A7F10060-CA1C-49CC-8F8F-B297D3721E9A}"/>
              </a:ext>
            </a:extLst>
          </p:cNvPr>
          <p:cNvCxnSpPr>
            <a:cxnSpLocks/>
          </p:cNvCxnSpPr>
          <p:nvPr/>
        </p:nvCxnSpPr>
        <p:spPr>
          <a:xfrm flipV="1">
            <a:off x="9495630" y="3289300"/>
            <a:ext cx="30163" cy="21708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6" name="Straight Arrow Connector 75">
            <a:extLst>
              <a:ext uri="{FF2B5EF4-FFF2-40B4-BE49-F238E27FC236}">
                <a16:creationId xmlns:a16="http://schemas.microsoft.com/office/drawing/2014/main" id="{F69ECECD-32BF-4B24-9157-9A03A52F8ACC}"/>
              </a:ext>
            </a:extLst>
          </p:cNvPr>
          <p:cNvCxnSpPr>
            <a:cxnSpLocks/>
          </p:cNvCxnSpPr>
          <p:nvPr/>
        </p:nvCxnSpPr>
        <p:spPr>
          <a:xfrm flipH="1" flipV="1">
            <a:off x="9218612" y="3344069"/>
            <a:ext cx="279399" cy="16498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54" name="Speech Bubble: Rectangle with Corners Rounded 53">
            <a:extLst>
              <a:ext uri="{FF2B5EF4-FFF2-40B4-BE49-F238E27FC236}">
                <a16:creationId xmlns:a16="http://schemas.microsoft.com/office/drawing/2014/main" id="{B6B90DD1-5F8C-482B-A497-37D00D5230D6}"/>
              </a:ext>
            </a:extLst>
          </p:cNvPr>
          <p:cNvSpPr/>
          <p:nvPr/>
        </p:nvSpPr>
        <p:spPr bwMode="auto">
          <a:xfrm>
            <a:off x="5884166" y="2992643"/>
            <a:ext cx="2232843" cy="923507"/>
          </a:xfrm>
          <a:prstGeom prst="wedgeRoundRectCallout">
            <a:avLst>
              <a:gd name="adj1" fmla="val -95302"/>
              <a:gd name="adj2" fmla="val 16660"/>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ysClr val="windowText" lastClr="000000"/>
                </a:solidFill>
                <a:ea typeface="Segoe UI" pitchFamily="34" charset="0"/>
                <a:cs typeface="Segoe UI" pitchFamily="34" charset="0"/>
              </a:rPr>
              <a:t>Geo-replicate a single registry</a:t>
            </a:r>
          </a:p>
          <a:p>
            <a:pPr algn="ctr" defTabSz="932472" fontAlgn="base">
              <a:lnSpc>
                <a:spcPct val="90000"/>
              </a:lnSpc>
              <a:spcBef>
                <a:spcPct val="0"/>
              </a:spcBef>
              <a:spcAft>
                <a:spcPct val="0"/>
              </a:spcAft>
            </a:pPr>
            <a:r>
              <a:rPr lang="en-US" sz="1200" dirty="0">
                <a:solidFill>
                  <a:sysClr val="windowText" lastClr="000000"/>
                </a:solidFill>
                <a:ea typeface="Segoe UI" pitchFamily="34" charset="0"/>
                <a:cs typeface="Segoe UI" pitchFamily="34" charset="0"/>
              </a:rPr>
              <a:t>All regions have a local replica</a:t>
            </a:r>
          </a:p>
        </p:txBody>
      </p:sp>
      <p:sp>
        <p:nvSpPr>
          <p:cNvPr id="63" name="Speech Bubble: Rectangle with Corners Rounded 62">
            <a:extLst>
              <a:ext uri="{FF2B5EF4-FFF2-40B4-BE49-F238E27FC236}">
                <a16:creationId xmlns:a16="http://schemas.microsoft.com/office/drawing/2014/main" id="{AA320CC2-95CC-4F1B-B936-4752CFC964A3}"/>
              </a:ext>
            </a:extLst>
          </p:cNvPr>
          <p:cNvSpPr/>
          <p:nvPr/>
        </p:nvSpPr>
        <p:spPr bwMode="auto">
          <a:xfrm>
            <a:off x="5881785" y="2992024"/>
            <a:ext cx="2232843" cy="923507"/>
          </a:xfrm>
          <a:prstGeom prst="wedgeRoundRectCallout">
            <a:avLst>
              <a:gd name="adj1" fmla="val -106004"/>
              <a:gd name="adj2" fmla="val 112992"/>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ysClr val="windowText" lastClr="000000"/>
                </a:solidFill>
                <a:ea typeface="Segoe UI" pitchFamily="34" charset="0"/>
                <a:cs typeface="Segoe UI" pitchFamily="34" charset="0"/>
              </a:rPr>
              <a:t>Geo-replicate a single registry</a:t>
            </a:r>
          </a:p>
          <a:p>
            <a:pPr algn="ctr" defTabSz="932472" fontAlgn="base">
              <a:lnSpc>
                <a:spcPct val="90000"/>
              </a:lnSpc>
              <a:spcBef>
                <a:spcPct val="0"/>
              </a:spcBef>
              <a:spcAft>
                <a:spcPct val="0"/>
              </a:spcAft>
            </a:pPr>
            <a:r>
              <a:rPr lang="en-US" sz="1200" dirty="0">
                <a:solidFill>
                  <a:sysClr val="windowText" lastClr="000000"/>
                </a:solidFill>
                <a:ea typeface="Segoe UI" pitchFamily="34" charset="0"/>
                <a:cs typeface="Segoe UI" pitchFamily="34" charset="0"/>
              </a:rPr>
              <a:t>All regions have a local replica</a:t>
            </a:r>
          </a:p>
        </p:txBody>
      </p:sp>
      <p:cxnSp>
        <p:nvCxnSpPr>
          <p:cNvPr id="65" name="Straight Arrow Connector 64">
            <a:extLst>
              <a:ext uri="{FF2B5EF4-FFF2-40B4-BE49-F238E27FC236}">
                <a16:creationId xmlns:a16="http://schemas.microsoft.com/office/drawing/2014/main" id="{85150777-C8BB-4AC2-8AC4-DF11275F391A}"/>
              </a:ext>
            </a:extLst>
          </p:cNvPr>
          <p:cNvCxnSpPr>
            <a:cxnSpLocks/>
            <a:stCxn id="46" idx="3"/>
            <a:endCxn id="71" idx="1"/>
          </p:cNvCxnSpPr>
          <p:nvPr/>
        </p:nvCxnSpPr>
        <p:spPr>
          <a:xfrm>
            <a:off x="3373466" y="4438136"/>
            <a:ext cx="1271165" cy="219408"/>
          </a:xfrm>
          <a:prstGeom prst="straightConnector1">
            <a:avLst/>
          </a:prstGeom>
          <a:ln w="19050">
            <a:prstDash val="sysDot"/>
            <a:headEnd type="none"/>
            <a:tailEnd type="triangle"/>
          </a:ln>
        </p:spPr>
        <p:style>
          <a:lnRef idx="1">
            <a:schemeClr val="accent5"/>
          </a:lnRef>
          <a:fillRef idx="0">
            <a:schemeClr val="accent5"/>
          </a:fillRef>
          <a:effectRef idx="0">
            <a:schemeClr val="accent5"/>
          </a:effectRef>
          <a:fontRef idx="minor">
            <a:schemeClr val="tx1"/>
          </a:fontRef>
        </p:style>
      </p:cxnSp>
      <p:cxnSp>
        <p:nvCxnSpPr>
          <p:cNvPr id="66" name="Straight Arrow Connector 65">
            <a:extLst>
              <a:ext uri="{FF2B5EF4-FFF2-40B4-BE49-F238E27FC236}">
                <a16:creationId xmlns:a16="http://schemas.microsoft.com/office/drawing/2014/main" id="{1A1FE99E-9D44-4FBC-A16C-623B89EEDB2B}"/>
              </a:ext>
            </a:extLst>
          </p:cNvPr>
          <p:cNvCxnSpPr>
            <a:cxnSpLocks/>
            <a:stCxn id="46" idx="3"/>
          </p:cNvCxnSpPr>
          <p:nvPr/>
        </p:nvCxnSpPr>
        <p:spPr>
          <a:xfrm flipV="1">
            <a:off x="3373466" y="3725406"/>
            <a:ext cx="1137415" cy="712730"/>
          </a:xfrm>
          <a:prstGeom prst="straightConnector1">
            <a:avLst/>
          </a:prstGeom>
          <a:ln w="19050">
            <a:prstDash val="sysDot"/>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7" name="Straight Arrow Connector 76">
            <a:extLst>
              <a:ext uri="{FF2B5EF4-FFF2-40B4-BE49-F238E27FC236}">
                <a16:creationId xmlns:a16="http://schemas.microsoft.com/office/drawing/2014/main" id="{965834C5-55AD-4D30-8712-4385AE4BC8B5}"/>
              </a:ext>
            </a:extLst>
          </p:cNvPr>
          <p:cNvCxnSpPr>
            <a:cxnSpLocks/>
            <a:endCxn id="73" idx="1"/>
          </p:cNvCxnSpPr>
          <p:nvPr/>
        </p:nvCxnSpPr>
        <p:spPr>
          <a:xfrm flipV="1">
            <a:off x="5012939" y="3625119"/>
            <a:ext cx="4329601" cy="1104238"/>
          </a:xfrm>
          <a:prstGeom prst="straightConnector1">
            <a:avLst/>
          </a:prstGeom>
          <a:ln w="19050">
            <a:prstDash val="sysDot"/>
            <a:headEnd type="none"/>
            <a:tailEnd type="triangle"/>
          </a:ln>
        </p:spPr>
        <p:style>
          <a:lnRef idx="1">
            <a:schemeClr val="accent5"/>
          </a:lnRef>
          <a:fillRef idx="0">
            <a:schemeClr val="accent5"/>
          </a:fillRef>
          <a:effectRef idx="0">
            <a:schemeClr val="accent5"/>
          </a:effectRef>
          <a:fontRef idx="minor">
            <a:schemeClr val="tx1"/>
          </a:fontRef>
        </p:style>
      </p:cxnSp>
      <p:pic>
        <p:nvPicPr>
          <p:cNvPr id="78" name="Graphic 77">
            <a:extLst>
              <a:ext uri="{FF2B5EF4-FFF2-40B4-BE49-F238E27FC236}">
                <a16:creationId xmlns:a16="http://schemas.microsoft.com/office/drawing/2014/main" id="{DB43385D-5AD3-47FF-B8B6-CEBF29BAEF8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76891" y="3488406"/>
            <a:ext cx="196696" cy="205706"/>
          </a:xfrm>
          <a:prstGeom prst="rect">
            <a:avLst/>
          </a:prstGeom>
        </p:spPr>
      </p:pic>
      <p:pic>
        <p:nvPicPr>
          <p:cNvPr id="79" name="Graphic 78">
            <a:extLst>
              <a:ext uri="{FF2B5EF4-FFF2-40B4-BE49-F238E27FC236}">
                <a16:creationId xmlns:a16="http://schemas.microsoft.com/office/drawing/2014/main" id="{255D1F5B-B95D-4115-B003-08F52015533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97541" y="4469624"/>
            <a:ext cx="196696" cy="205706"/>
          </a:xfrm>
          <a:prstGeom prst="rect">
            <a:avLst/>
          </a:prstGeom>
        </p:spPr>
      </p:pic>
      <p:pic>
        <p:nvPicPr>
          <p:cNvPr id="80" name="Graphic 79">
            <a:extLst>
              <a:ext uri="{FF2B5EF4-FFF2-40B4-BE49-F238E27FC236}">
                <a16:creationId xmlns:a16="http://schemas.microsoft.com/office/drawing/2014/main" id="{58774D3D-46A6-4027-8C38-8A00A8A789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83841" y="3427412"/>
            <a:ext cx="196696" cy="205706"/>
          </a:xfrm>
          <a:prstGeom prst="rect">
            <a:avLst/>
          </a:prstGeom>
        </p:spPr>
      </p:pic>
      <p:pic>
        <p:nvPicPr>
          <p:cNvPr id="81" name="Graphic 80">
            <a:extLst>
              <a:ext uri="{FF2B5EF4-FFF2-40B4-BE49-F238E27FC236}">
                <a16:creationId xmlns:a16="http://schemas.microsoft.com/office/drawing/2014/main" id="{DB95DB8B-EB2E-4704-A1CB-762EBFD4D9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02352" y="4289196"/>
            <a:ext cx="196696" cy="205706"/>
          </a:xfrm>
          <a:prstGeom prst="rect">
            <a:avLst/>
          </a:prstGeom>
        </p:spPr>
      </p:pic>
      <p:sp>
        <p:nvSpPr>
          <p:cNvPr id="82" name="Speech Bubble: Rectangle with Corners Rounded 81">
            <a:extLst>
              <a:ext uri="{FF2B5EF4-FFF2-40B4-BE49-F238E27FC236}">
                <a16:creationId xmlns:a16="http://schemas.microsoft.com/office/drawing/2014/main" id="{8191B3AB-6541-4176-8E74-3103AA98AE0A}"/>
              </a:ext>
            </a:extLst>
          </p:cNvPr>
          <p:cNvSpPr/>
          <p:nvPr/>
        </p:nvSpPr>
        <p:spPr bwMode="auto">
          <a:xfrm>
            <a:off x="5012939" y="5268047"/>
            <a:ext cx="3502556" cy="1042713"/>
          </a:xfrm>
          <a:prstGeom prst="wedgeRoundRectCallout">
            <a:avLst>
              <a:gd name="adj1" fmla="val 2775"/>
              <a:gd name="adj2" fmla="val 7790"/>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ysClr val="windowText" lastClr="000000"/>
                </a:solidFill>
                <a:ea typeface="Segoe UI" pitchFamily="34" charset="0"/>
                <a:cs typeface="Segoe UI" pitchFamily="34" charset="0"/>
              </a:rPr>
              <a:t>Each registry is pulling from a local, network close, reliable registry</a:t>
            </a:r>
          </a:p>
        </p:txBody>
      </p:sp>
    </p:spTree>
    <p:extLst>
      <p:ext uri="{BB962C8B-B14F-4D97-AF65-F5344CB8AC3E}">
        <p14:creationId xmlns:p14="http://schemas.microsoft.com/office/powerpoint/2010/main" val="140946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left)">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54"/>
                                        </p:tgtEl>
                                      </p:cBhvr>
                                    </p:animEffect>
                                    <p:set>
                                      <p:cBhvr>
                                        <p:cTn id="25" dur="1" fill="hold">
                                          <p:stCondLst>
                                            <p:cond delay="499"/>
                                          </p:stCondLst>
                                        </p:cTn>
                                        <p:tgtEl>
                                          <p:spTgt spid="54"/>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3"/>
                                        </p:tgtEl>
                                      </p:cBhvr>
                                    </p:animEffect>
                                    <p:set>
                                      <p:cBhvr>
                                        <p:cTn id="28" dur="1" fill="hold">
                                          <p:stCondLst>
                                            <p:cond delay="499"/>
                                          </p:stCondLst>
                                        </p:cTn>
                                        <p:tgtEl>
                                          <p:spTgt spid="63"/>
                                        </p:tgtEl>
                                        <p:attrNameLst>
                                          <p:attrName>style.visibility</p:attrName>
                                        </p:attrNameLst>
                                      </p:cBhvr>
                                      <p:to>
                                        <p:strVal val="hidden"/>
                                      </p:to>
                                    </p:set>
                                  </p:childTnLst>
                                </p:cTn>
                              </p:par>
                              <p:par>
                                <p:cTn id="29" presetID="22" presetClass="entr" presetSubtype="8"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wipe(left)">
                                      <p:cBhvr>
                                        <p:cTn id="31" dur="500"/>
                                        <p:tgtEl>
                                          <p:spTgt spid="66"/>
                                        </p:tgtEl>
                                      </p:cBhvr>
                                    </p:animEffect>
                                  </p:childTnLst>
                                </p:cTn>
                              </p:par>
                              <p:par>
                                <p:cTn id="32" presetID="22" presetClass="entr" presetSubtype="8" fill="hold" nodeType="withEffect">
                                  <p:stCondLst>
                                    <p:cond delay="300"/>
                                  </p:stCondLst>
                                  <p:childTnLst>
                                    <p:set>
                                      <p:cBhvr>
                                        <p:cTn id="33" dur="1" fill="hold">
                                          <p:stCondLst>
                                            <p:cond delay="0"/>
                                          </p:stCondLst>
                                        </p:cTn>
                                        <p:tgtEl>
                                          <p:spTgt spid="65"/>
                                        </p:tgtEl>
                                        <p:attrNameLst>
                                          <p:attrName>style.visibility</p:attrName>
                                        </p:attrNameLst>
                                      </p:cBhvr>
                                      <p:to>
                                        <p:strVal val="visible"/>
                                      </p:to>
                                    </p:set>
                                    <p:animEffect transition="in" filter="wipe(left)">
                                      <p:cBhvr>
                                        <p:cTn id="34" dur="500"/>
                                        <p:tgtEl>
                                          <p:spTgt spid="65"/>
                                        </p:tgtEl>
                                      </p:cBhvr>
                                    </p:animEffect>
                                  </p:childTnLst>
                                </p:cTn>
                              </p:par>
                              <p:par>
                                <p:cTn id="35" presetID="22" presetClass="entr" presetSubtype="8" fill="hold" nodeType="withEffect">
                                  <p:stCondLst>
                                    <p:cond delay="700"/>
                                  </p:stCondLst>
                                  <p:childTnLst>
                                    <p:set>
                                      <p:cBhvr>
                                        <p:cTn id="36" dur="1" fill="hold">
                                          <p:stCondLst>
                                            <p:cond delay="0"/>
                                          </p:stCondLst>
                                        </p:cTn>
                                        <p:tgtEl>
                                          <p:spTgt spid="77"/>
                                        </p:tgtEl>
                                        <p:attrNameLst>
                                          <p:attrName>style.visibility</p:attrName>
                                        </p:attrNameLst>
                                      </p:cBhvr>
                                      <p:to>
                                        <p:strVal val="visible"/>
                                      </p:to>
                                    </p:set>
                                    <p:animEffect transition="in" filter="wipe(left)">
                                      <p:cBhvr>
                                        <p:cTn id="37" dur="500"/>
                                        <p:tgtEl>
                                          <p:spTgt spid="77"/>
                                        </p:tgtEl>
                                      </p:cBhvr>
                                    </p:animEffect>
                                  </p:childTnLst>
                                </p:cTn>
                              </p:par>
                            </p:childTnLst>
                          </p:cTn>
                        </p:par>
                        <p:par>
                          <p:cTn id="38" fill="hold">
                            <p:stCondLst>
                              <p:cond delay="1200"/>
                            </p:stCondLst>
                            <p:childTnLst>
                              <p:par>
                                <p:cTn id="39" presetID="12" presetClass="entr" presetSubtype="4" fill="hold" nodeType="after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additive="base">
                                        <p:cTn id="41" dur="250"/>
                                        <p:tgtEl>
                                          <p:spTgt spid="81"/>
                                        </p:tgtEl>
                                        <p:attrNameLst>
                                          <p:attrName>ppt_y</p:attrName>
                                        </p:attrNameLst>
                                      </p:cBhvr>
                                      <p:tavLst>
                                        <p:tav tm="0">
                                          <p:val>
                                            <p:strVal val="#ppt_y+#ppt_h*1.125000"/>
                                          </p:val>
                                        </p:tav>
                                        <p:tav tm="100000">
                                          <p:val>
                                            <p:strVal val="#ppt_y"/>
                                          </p:val>
                                        </p:tav>
                                      </p:tavLst>
                                    </p:anim>
                                    <p:animEffect transition="in" filter="wipe(up)">
                                      <p:cBhvr>
                                        <p:cTn id="42" dur="250"/>
                                        <p:tgtEl>
                                          <p:spTgt spid="81"/>
                                        </p:tgtEl>
                                      </p:cBhvr>
                                    </p:animEffect>
                                  </p:childTnLst>
                                </p:cTn>
                              </p:par>
                            </p:childTnLst>
                          </p:cTn>
                        </p:par>
                        <p:par>
                          <p:cTn id="43" fill="hold">
                            <p:stCondLst>
                              <p:cond delay="1450"/>
                            </p:stCondLst>
                            <p:childTnLst>
                              <p:par>
                                <p:cTn id="44" presetID="22" presetClass="entr" presetSubtype="1"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up)">
                                      <p:cBhvr>
                                        <p:cTn id="46" dur="500"/>
                                        <p:tgtEl>
                                          <p:spTgt spid="39"/>
                                        </p:tgtEl>
                                      </p:cBhvr>
                                    </p:animEffect>
                                  </p:childTnLst>
                                </p:cTn>
                              </p:par>
                              <p:par>
                                <p:cTn id="47" presetID="22"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up)">
                                      <p:cBhvr>
                                        <p:cTn id="49" dur="500"/>
                                        <p:tgtEl>
                                          <p:spTgt spid="38"/>
                                        </p:tgtEl>
                                      </p:cBhvr>
                                    </p:animEffect>
                                  </p:childTnLst>
                                </p:cTn>
                              </p:par>
                              <p:par>
                                <p:cTn id="50" presetID="22" presetClass="entr" presetSubtype="1"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up)">
                                      <p:cBhvr>
                                        <p:cTn id="52" dur="500"/>
                                        <p:tgtEl>
                                          <p:spTgt spid="37"/>
                                        </p:tgtEl>
                                      </p:cBhvr>
                                    </p:animEffect>
                                  </p:childTnLst>
                                </p:cTn>
                              </p:par>
                              <p:par>
                                <p:cTn id="53" presetID="22" presetClass="entr" presetSubtype="1"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up)">
                                      <p:cBhvr>
                                        <p:cTn id="55" dur="500"/>
                                        <p:tgtEl>
                                          <p:spTgt spid="40"/>
                                        </p:tgtEl>
                                      </p:cBhvr>
                                    </p:animEffect>
                                  </p:childTnLst>
                                </p:cTn>
                              </p:par>
                            </p:childTnLst>
                          </p:cTn>
                        </p:par>
                        <p:par>
                          <p:cTn id="56" fill="hold">
                            <p:stCondLst>
                              <p:cond delay="1950"/>
                            </p:stCondLst>
                            <p:childTnLst>
                              <p:par>
                                <p:cTn id="57" presetID="12" presetClass="entr" presetSubtype="4" fill="hold" nodeType="afterEffect">
                                  <p:stCondLst>
                                    <p:cond delay="0"/>
                                  </p:stCondLst>
                                  <p:childTnLst>
                                    <p:set>
                                      <p:cBhvr>
                                        <p:cTn id="58" dur="1" fill="hold">
                                          <p:stCondLst>
                                            <p:cond delay="0"/>
                                          </p:stCondLst>
                                        </p:cTn>
                                        <p:tgtEl>
                                          <p:spTgt spid="78"/>
                                        </p:tgtEl>
                                        <p:attrNameLst>
                                          <p:attrName>style.visibility</p:attrName>
                                        </p:attrNameLst>
                                      </p:cBhvr>
                                      <p:to>
                                        <p:strVal val="visible"/>
                                      </p:to>
                                    </p:set>
                                    <p:anim calcmode="lin" valueType="num">
                                      <p:cBhvr additive="base">
                                        <p:cTn id="59" dur="250"/>
                                        <p:tgtEl>
                                          <p:spTgt spid="78"/>
                                        </p:tgtEl>
                                        <p:attrNameLst>
                                          <p:attrName>ppt_y</p:attrName>
                                        </p:attrNameLst>
                                      </p:cBhvr>
                                      <p:tavLst>
                                        <p:tav tm="0">
                                          <p:val>
                                            <p:strVal val="#ppt_y+#ppt_h*1.125000"/>
                                          </p:val>
                                        </p:tav>
                                        <p:tav tm="100000">
                                          <p:val>
                                            <p:strVal val="#ppt_y"/>
                                          </p:val>
                                        </p:tav>
                                      </p:tavLst>
                                    </p:anim>
                                    <p:animEffect transition="in" filter="wipe(up)">
                                      <p:cBhvr>
                                        <p:cTn id="60" dur="250"/>
                                        <p:tgtEl>
                                          <p:spTgt spid="78"/>
                                        </p:tgtEl>
                                      </p:cBhvr>
                                    </p:animEffect>
                                  </p:childTnLst>
                                </p:cTn>
                              </p:par>
                            </p:childTnLst>
                          </p:cTn>
                        </p:par>
                        <p:par>
                          <p:cTn id="61" fill="hold">
                            <p:stCondLst>
                              <p:cond delay="2200"/>
                            </p:stCondLst>
                            <p:childTnLst>
                              <p:par>
                                <p:cTn id="62" presetID="22" presetClass="entr" presetSubtype="1" fill="hold" nodeType="after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up)">
                                      <p:cBhvr>
                                        <p:cTn id="64" dur="500"/>
                                        <p:tgtEl>
                                          <p:spTgt spid="61"/>
                                        </p:tgtEl>
                                      </p:cBhvr>
                                    </p:animEffect>
                                  </p:childTnLst>
                                </p:cTn>
                              </p:par>
                              <p:par>
                                <p:cTn id="65" presetID="22" presetClass="entr" presetSubtype="1" fill="hold" nodeType="with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wipe(up)">
                                      <p:cBhvr>
                                        <p:cTn id="67" dur="500"/>
                                        <p:tgtEl>
                                          <p:spTgt spid="60"/>
                                        </p:tgtEl>
                                      </p:cBhvr>
                                    </p:animEffect>
                                  </p:childTnLst>
                                </p:cTn>
                              </p:par>
                              <p:par>
                                <p:cTn id="68" presetID="22" presetClass="entr" presetSubtype="1" fill="hold" nodeType="with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wipe(up)">
                                      <p:cBhvr>
                                        <p:cTn id="70" dur="500"/>
                                        <p:tgtEl>
                                          <p:spTgt spid="59"/>
                                        </p:tgtEl>
                                      </p:cBhvr>
                                    </p:animEffect>
                                  </p:childTnLst>
                                </p:cTn>
                              </p:par>
                              <p:par>
                                <p:cTn id="71" presetID="22" presetClass="entr" presetSubtype="1"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wipe(up)">
                                      <p:cBhvr>
                                        <p:cTn id="73" dur="500"/>
                                        <p:tgtEl>
                                          <p:spTgt spid="62"/>
                                        </p:tgtEl>
                                      </p:cBhvr>
                                    </p:animEffect>
                                  </p:childTnLst>
                                </p:cTn>
                              </p:par>
                            </p:childTnLst>
                          </p:cTn>
                        </p:par>
                        <p:par>
                          <p:cTn id="74" fill="hold">
                            <p:stCondLst>
                              <p:cond delay="2700"/>
                            </p:stCondLst>
                            <p:childTnLst>
                              <p:par>
                                <p:cTn id="75" presetID="12" presetClass="entr" presetSubtype="4" fill="hold" nodeType="afterEffect">
                                  <p:stCondLst>
                                    <p:cond delay="0"/>
                                  </p:stCondLst>
                                  <p:childTnLst>
                                    <p:set>
                                      <p:cBhvr>
                                        <p:cTn id="76" dur="1" fill="hold">
                                          <p:stCondLst>
                                            <p:cond delay="0"/>
                                          </p:stCondLst>
                                        </p:cTn>
                                        <p:tgtEl>
                                          <p:spTgt spid="79"/>
                                        </p:tgtEl>
                                        <p:attrNameLst>
                                          <p:attrName>style.visibility</p:attrName>
                                        </p:attrNameLst>
                                      </p:cBhvr>
                                      <p:to>
                                        <p:strVal val="visible"/>
                                      </p:to>
                                    </p:set>
                                    <p:anim calcmode="lin" valueType="num">
                                      <p:cBhvr additive="base">
                                        <p:cTn id="77" dur="250"/>
                                        <p:tgtEl>
                                          <p:spTgt spid="79"/>
                                        </p:tgtEl>
                                        <p:attrNameLst>
                                          <p:attrName>ppt_y</p:attrName>
                                        </p:attrNameLst>
                                      </p:cBhvr>
                                      <p:tavLst>
                                        <p:tav tm="0">
                                          <p:val>
                                            <p:strVal val="#ppt_y+#ppt_h*1.125000"/>
                                          </p:val>
                                        </p:tav>
                                        <p:tav tm="100000">
                                          <p:val>
                                            <p:strVal val="#ppt_y"/>
                                          </p:val>
                                        </p:tav>
                                      </p:tavLst>
                                    </p:anim>
                                    <p:animEffect transition="in" filter="wipe(up)">
                                      <p:cBhvr>
                                        <p:cTn id="78" dur="250"/>
                                        <p:tgtEl>
                                          <p:spTgt spid="79"/>
                                        </p:tgtEl>
                                      </p:cBhvr>
                                    </p:animEffect>
                                  </p:childTnLst>
                                </p:cTn>
                              </p:par>
                            </p:childTnLst>
                          </p:cTn>
                        </p:par>
                        <p:par>
                          <p:cTn id="79" fill="hold">
                            <p:stCondLst>
                              <p:cond delay="2950"/>
                            </p:stCondLst>
                            <p:childTnLst>
                              <p:par>
                                <p:cTn id="80" presetID="22" presetClass="entr" presetSubtype="1" fill="hold" nodeType="after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wipe(up)">
                                      <p:cBhvr>
                                        <p:cTn id="82" dur="500"/>
                                        <p:tgtEl>
                                          <p:spTgt spid="53"/>
                                        </p:tgtEl>
                                      </p:cBhvr>
                                    </p:animEffect>
                                  </p:childTnLst>
                                </p:cTn>
                              </p:par>
                              <p:par>
                                <p:cTn id="83" presetID="22" presetClass="entr" presetSubtype="1" fill="hold"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wipe(up)">
                                      <p:cBhvr>
                                        <p:cTn id="85" dur="500"/>
                                        <p:tgtEl>
                                          <p:spTgt spid="52"/>
                                        </p:tgtEl>
                                      </p:cBhvr>
                                    </p:animEffect>
                                  </p:childTnLst>
                                </p:cTn>
                              </p:par>
                              <p:par>
                                <p:cTn id="86" presetID="22" presetClass="entr" presetSubtype="1" fill="hold" nodeType="with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wipe(up)">
                                      <p:cBhvr>
                                        <p:cTn id="88" dur="500"/>
                                        <p:tgtEl>
                                          <p:spTgt spid="44"/>
                                        </p:tgtEl>
                                      </p:cBhvr>
                                    </p:animEffect>
                                  </p:childTnLst>
                                </p:cTn>
                              </p:par>
                              <p:par>
                                <p:cTn id="89" presetID="22" presetClass="entr" presetSubtype="1" fill="hold" nodeType="with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wipe(up)">
                                      <p:cBhvr>
                                        <p:cTn id="91" dur="500"/>
                                        <p:tgtEl>
                                          <p:spTgt spid="58"/>
                                        </p:tgtEl>
                                      </p:cBhvr>
                                    </p:animEffect>
                                  </p:childTnLst>
                                </p:cTn>
                              </p:par>
                            </p:childTnLst>
                          </p:cTn>
                        </p:par>
                        <p:par>
                          <p:cTn id="92" fill="hold">
                            <p:stCondLst>
                              <p:cond delay="3450"/>
                            </p:stCondLst>
                            <p:childTnLst>
                              <p:par>
                                <p:cTn id="93" presetID="12" presetClass="entr" presetSubtype="4" fill="hold" nodeType="afterEffect">
                                  <p:stCondLst>
                                    <p:cond delay="0"/>
                                  </p:stCondLst>
                                  <p:childTnLst>
                                    <p:set>
                                      <p:cBhvr>
                                        <p:cTn id="94" dur="1" fill="hold">
                                          <p:stCondLst>
                                            <p:cond delay="0"/>
                                          </p:stCondLst>
                                        </p:cTn>
                                        <p:tgtEl>
                                          <p:spTgt spid="80"/>
                                        </p:tgtEl>
                                        <p:attrNameLst>
                                          <p:attrName>style.visibility</p:attrName>
                                        </p:attrNameLst>
                                      </p:cBhvr>
                                      <p:to>
                                        <p:strVal val="visible"/>
                                      </p:to>
                                    </p:set>
                                    <p:anim calcmode="lin" valueType="num">
                                      <p:cBhvr additive="base">
                                        <p:cTn id="95" dur="250"/>
                                        <p:tgtEl>
                                          <p:spTgt spid="80"/>
                                        </p:tgtEl>
                                        <p:attrNameLst>
                                          <p:attrName>ppt_y</p:attrName>
                                        </p:attrNameLst>
                                      </p:cBhvr>
                                      <p:tavLst>
                                        <p:tav tm="0">
                                          <p:val>
                                            <p:strVal val="#ppt_y+#ppt_h*1.125000"/>
                                          </p:val>
                                        </p:tav>
                                        <p:tav tm="100000">
                                          <p:val>
                                            <p:strVal val="#ppt_y"/>
                                          </p:val>
                                        </p:tav>
                                      </p:tavLst>
                                    </p:anim>
                                    <p:animEffect transition="in" filter="wipe(up)">
                                      <p:cBhvr>
                                        <p:cTn id="96" dur="250"/>
                                        <p:tgtEl>
                                          <p:spTgt spid="80"/>
                                        </p:tgtEl>
                                      </p:cBhvr>
                                    </p:animEffect>
                                  </p:childTnLst>
                                </p:cTn>
                              </p:par>
                            </p:childTnLst>
                          </p:cTn>
                        </p:par>
                        <p:par>
                          <p:cTn id="97" fill="hold">
                            <p:stCondLst>
                              <p:cond delay="3700"/>
                            </p:stCondLst>
                            <p:childTnLst>
                              <p:par>
                                <p:cTn id="98" presetID="22" presetClass="entr" presetSubtype="1" fill="hold" nodeType="afterEffect">
                                  <p:stCondLst>
                                    <p:cond delay="0"/>
                                  </p:stCondLst>
                                  <p:childTnLst>
                                    <p:set>
                                      <p:cBhvr>
                                        <p:cTn id="99" dur="1" fill="hold">
                                          <p:stCondLst>
                                            <p:cond delay="0"/>
                                          </p:stCondLst>
                                        </p:cTn>
                                        <p:tgtEl>
                                          <p:spTgt spid="75"/>
                                        </p:tgtEl>
                                        <p:attrNameLst>
                                          <p:attrName>style.visibility</p:attrName>
                                        </p:attrNameLst>
                                      </p:cBhvr>
                                      <p:to>
                                        <p:strVal val="visible"/>
                                      </p:to>
                                    </p:set>
                                    <p:animEffect transition="in" filter="wipe(up)">
                                      <p:cBhvr>
                                        <p:cTn id="100" dur="500"/>
                                        <p:tgtEl>
                                          <p:spTgt spid="75"/>
                                        </p:tgtEl>
                                      </p:cBhvr>
                                    </p:animEffect>
                                  </p:childTnLst>
                                </p:cTn>
                              </p:par>
                              <p:par>
                                <p:cTn id="101" presetID="22" presetClass="entr" presetSubtype="1" fill="hold" nodeType="with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wipe(up)">
                                      <p:cBhvr>
                                        <p:cTn id="103" dur="500"/>
                                        <p:tgtEl>
                                          <p:spTgt spid="68"/>
                                        </p:tgtEl>
                                      </p:cBhvr>
                                    </p:animEffect>
                                  </p:childTnLst>
                                </p:cTn>
                              </p:par>
                              <p:par>
                                <p:cTn id="104" presetID="22" presetClass="entr" presetSubtype="1" fill="hold" nodeType="withEffect">
                                  <p:stCondLst>
                                    <p:cond delay="0"/>
                                  </p:stCondLst>
                                  <p:childTnLst>
                                    <p:set>
                                      <p:cBhvr>
                                        <p:cTn id="105" dur="1" fill="hold">
                                          <p:stCondLst>
                                            <p:cond delay="0"/>
                                          </p:stCondLst>
                                        </p:cTn>
                                        <p:tgtEl>
                                          <p:spTgt spid="67"/>
                                        </p:tgtEl>
                                        <p:attrNameLst>
                                          <p:attrName>style.visibility</p:attrName>
                                        </p:attrNameLst>
                                      </p:cBhvr>
                                      <p:to>
                                        <p:strVal val="visible"/>
                                      </p:to>
                                    </p:set>
                                    <p:animEffect transition="in" filter="wipe(up)">
                                      <p:cBhvr>
                                        <p:cTn id="106" dur="500"/>
                                        <p:tgtEl>
                                          <p:spTgt spid="67"/>
                                        </p:tgtEl>
                                      </p:cBhvr>
                                    </p:animEffect>
                                  </p:childTnLst>
                                </p:cTn>
                              </p:par>
                              <p:par>
                                <p:cTn id="107" presetID="22" presetClass="entr" presetSubtype="1" fill="hold" nodeType="with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wipe(up)">
                                      <p:cBhvr>
                                        <p:cTn id="109" dur="500"/>
                                        <p:tgtEl>
                                          <p:spTgt spid="76"/>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2"/>
                                        </p:tgtEl>
                                        <p:attrNameLst>
                                          <p:attrName>style.visibility</p:attrName>
                                        </p:attrNameLst>
                                      </p:cBhvr>
                                      <p:to>
                                        <p:strVal val="visible"/>
                                      </p:to>
                                    </p:set>
                                    <p:animEffect transition="in" filter="fade">
                                      <p:cBhvr>
                                        <p:cTn id="112" dur="500"/>
                                        <p:tgtEl>
                                          <p:spTgt spid="82"/>
                                        </p:tgtEl>
                                      </p:cBhvr>
                                    </p:animEffect>
                                  </p:childTnLst>
                                </p:cTn>
                              </p:par>
                              <p:par>
                                <p:cTn id="113" presetID="10" presetClass="entr" presetSubtype="0" fill="hold" nodeType="withEffect">
                                  <p:stCondLst>
                                    <p:cond delay="0"/>
                                  </p:stCondLst>
                                  <p:childTnLst>
                                    <p:set>
                                      <p:cBhvr>
                                        <p:cTn id="114" dur="1" fill="hold">
                                          <p:stCondLst>
                                            <p:cond delay="0"/>
                                          </p:stCondLst>
                                        </p:cTn>
                                        <p:tgtEl>
                                          <p:spTgt spid="86">
                                            <p:txEl>
                                              <p:pRg st="0" end="0"/>
                                            </p:txEl>
                                          </p:spTgt>
                                        </p:tgtEl>
                                        <p:attrNameLst>
                                          <p:attrName>style.visibility</p:attrName>
                                        </p:attrNameLst>
                                      </p:cBhvr>
                                      <p:to>
                                        <p:strVal val="visible"/>
                                      </p:to>
                                    </p:set>
                                    <p:animEffect transition="in" filter="fade">
                                      <p:cBhvr>
                                        <p:cTn id="115" dur="500"/>
                                        <p:tgtEl>
                                          <p:spTgt spid="86">
                                            <p:txEl>
                                              <p:pRg st="0" end="0"/>
                                            </p:txEl>
                                          </p:spTgt>
                                        </p:tgtEl>
                                      </p:cBhvr>
                                    </p:animEffect>
                                  </p:childTnLst>
                                </p:cTn>
                              </p:par>
                              <p:par>
                                <p:cTn id="116" presetID="10" presetClass="entr" presetSubtype="0" fill="hold" nodeType="withEffect">
                                  <p:stCondLst>
                                    <p:cond delay="0"/>
                                  </p:stCondLst>
                                  <p:childTnLst>
                                    <p:set>
                                      <p:cBhvr>
                                        <p:cTn id="117" dur="1" fill="hold">
                                          <p:stCondLst>
                                            <p:cond delay="0"/>
                                          </p:stCondLst>
                                        </p:cTn>
                                        <p:tgtEl>
                                          <p:spTgt spid="86">
                                            <p:txEl>
                                              <p:pRg st="1" end="1"/>
                                            </p:txEl>
                                          </p:spTgt>
                                        </p:tgtEl>
                                        <p:attrNameLst>
                                          <p:attrName>style.visibility</p:attrName>
                                        </p:attrNameLst>
                                      </p:cBhvr>
                                      <p:to>
                                        <p:strVal val="visible"/>
                                      </p:to>
                                    </p:set>
                                    <p:animEffect transition="in" filter="fade">
                                      <p:cBhvr>
                                        <p:cTn id="118" dur="500"/>
                                        <p:tgtEl>
                                          <p:spTgt spid="86">
                                            <p:txEl>
                                              <p:pRg st="1" end="1"/>
                                            </p:txEl>
                                          </p:spTgt>
                                        </p:tgtEl>
                                      </p:cBhvr>
                                    </p:animEffect>
                                  </p:childTnLst>
                                </p:cTn>
                              </p:par>
                              <p:par>
                                <p:cTn id="119" presetID="10" presetClass="entr" presetSubtype="0" fill="hold" nodeType="withEffect">
                                  <p:stCondLst>
                                    <p:cond delay="0"/>
                                  </p:stCondLst>
                                  <p:childTnLst>
                                    <p:set>
                                      <p:cBhvr>
                                        <p:cTn id="120" dur="1" fill="hold">
                                          <p:stCondLst>
                                            <p:cond delay="0"/>
                                          </p:stCondLst>
                                        </p:cTn>
                                        <p:tgtEl>
                                          <p:spTgt spid="86">
                                            <p:txEl>
                                              <p:pRg st="2" end="2"/>
                                            </p:txEl>
                                          </p:spTgt>
                                        </p:tgtEl>
                                        <p:attrNameLst>
                                          <p:attrName>style.visibility</p:attrName>
                                        </p:attrNameLst>
                                      </p:cBhvr>
                                      <p:to>
                                        <p:strVal val="visible"/>
                                      </p:to>
                                    </p:set>
                                    <p:animEffect transition="in" filter="fade">
                                      <p:cBhvr>
                                        <p:cTn id="121" dur="500"/>
                                        <p:tgtEl>
                                          <p:spTgt spid="86">
                                            <p:txEl>
                                              <p:pRg st="2" end="2"/>
                                            </p:txEl>
                                          </p:spTgt>
                                        </p:tgtEl>
                                      </p:cBhvr>
                                    </p:animEffect>
                                  </p:childTnLst>
                                </p:cTn>
                              </p:par>
                              <p:par>
                                <p:cTn id="122" presetID="10" presetClass="entr" presetSubtype="0" fill="hold" nodeType="withEffect">
                                  <p:stCondLst>
                                    <p:cond delay="0"/>
                                  </p:stCondLst>
                                  <p:childTnLst>
                                    <p:set>
                                      <p:cBhvr>
                                        <p:cTn id="123" dur="1" fill="hold">
                                          <p:stCondLst>
                                            <p:cond delay="0"/>
                                          </p:stCondLst>
                                        </p:cTn>
                                        <p:tgtEl>
                                          <p:spTgt spid="86">
                                            <p:txEl>
                                              <p:pRg st="3" end="3"/>
                                            </p:txEl>
                                          </p:spTgt>
                                        </p:tgtEl>
                                        <p:attrNameLst>
                                          <p:attrName>style.visibility</p:attrName>
                                        </p:attrNameLst>
                                      </p:cBhvr>
                                      <p:to>
                                        <p:strVal val="visible"/>
                                      </p:to>
                                    </p:set>
                                    <p:animEffect transition="in" filter="fade">
                                      <p:cBhvr>
                                        <p:cTn id="124" dur="500"/>
                                        <p:tgtEl>
                                          <p:spTgt spid="86">
                                            <p:txEl>
                                              <p:pRg st="3" end="3"/>
                                            </p:txEl>
                                          </p:spTgt>
                                        </p:tgtEl>
                                      </p:cBhvr>
                                    </p:animEffect>
                                  </p:childTnLst>
                                </p:cTn>
                              </p:par>
                              <p:par>
                                <p:cTn id="125" presetID="10" presetClass="entr" presetSubtype="0" fill="hold" nodeType="withEffect">
                                  <p:stCondLst>
                                    <p:cond delay="0"/>
                                  </p:stCondLst>
                                  <p:childTnLst>
                                    <p:set>
                                      <p:cBhvr>
                                        <p:cTn id="126" dur="1" fill="hold">
                                          <p:stCondLst>
                                            <p:cond delay="0"/>
                                          </p:stCondLst>
                                        </p:cTn>
                                        <p:tgtEl>
                                          <p:spTgt spid="86">
                                            <p:txEl>
                                              <p:pRg st="4" end="4"/>
                                            </p:txEl>
                                          </p:spTgt>
                                        </p:tgtEl>
                                        <p:attrNameLst>
                                          <p:attrName>style.visibility</p:attrName>
                                        </p:attrNameLst>
                                      </p:cBhvr>
                                      <p:to>
                                        <p:strVal val="visible"/>
                                      </p:to>
                                    </p:set>
                                    <p:animEffect transition="in" filter="fade">
                                      <p:cBhvr>
                                        <p:cTn id="127" dur="500"/>
                                        <p:tgtEl>
                                          <p:spTgt spid="86">
                                            <p:txEl>
                                              <p:pRg st="4" end="4"/>
                                            </p:txEl>
                                          </p:spTgt>
                                        </p:tgtEl>
                                      </p:cBhvr>
                                    </p:animEffect>
                                  </p:childTnLst>
                                </p:cTn>
                              </p:par>
                              <p:par>
                                <p:cTn id="128" presetID="10" presetClass="entr" presetSubtype="0" fill="hold" nodeType="withEffect">
                                  <p:stCondLst>
                                    <p:cond delay="0"/>
                                  </p:stCondLst>
                                  <p:childTnLst>
                                    <p:set>
                                      <p:cBhvr>
                                        <p:cTn id="129" dur="1" fill="hold">
                                          <p:stCondLst>
                                            <p:cond delay="0"/>
                                          </p:stCondLst>
                                        </p:cTn>
                                        <p:tgtEl>
                                          <p:spTgt spid="86">
                                            <p:txEl>
                                              <p:pRg st="5" end="5"/>
                                            </p:txEl>
                                          </p:spTgt>
                                        </p:tgtEl>
                                        <p:attrNameLst>
                                          <p:attrName>style.visibility</p:attrName>
                                        </p:attrNameLst>
                                      </p:cBhvr>
                                      <p:to>
                                        <p:strVal val="visible"/>
                                      </p:to>
                                    </p:set>
                                    <p:animEffect transition="in" filter="fade">
                                      <p:cBhvr>
                                        <p:cTn id="130" dur="500"/>
                                        <p:tgtEl>
                                          <p:spTgt spid="8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63" grpId="0" animBg="1"/>
      <p:bldP spid="63" grpId="1" animBg="1"/>
      <p:bldP spid="8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endParaRPr lang="en-US"/>
          </a:p>
        </p:txBody>
      </p:sp>
      <p:sp>
        <p:nvSpPr>
          <p:cNvPr id="3" name="Title 2"/>
          <p:cNvSpPr>
            <a:spLocks noGrp="1"/>
          </p:cNvSpPr>
          <p:nvPr>
            <p:ph type="title"/>
          </p:nvPr>
        </p:nvSpPr>
        <p:spPr/>
        <p:txBody>
          <a:bodyPr/>
          <a:lstStyle/>
          <a:p>
            <a:r>
              <a:rPr lang="en-US"/>
              <a:t>Demo</a:t>
            </a:r>
            <a:endParaRPr lang="en-US" dirty="0"/>
          </a:p>
        </p:txBody>
      </p:sp>
      <p:sp>
        <p:nvSpPr>
          <p:cNvPr id="2" name="Rectangle 1">
            <a:extLst>
              <a:ext uri="{FF2B5EF4-FFF2-40B4-BE49-F238E27FC236}">
                <a16:creationId xmlns:a16="http://schemas.microsoft.com/office/drawing/2014/main" id="{F14FFB5E-B53B-4D1B-8D9A-8D9A0E5A236A}"/>
              </a:ext>
            </a:extLst>
          </p:cNvPr>
          <p:cNvSpPr/>
          <p:nvPr/>
        </p:nvSpPr>
        <p:spPr>
          <a:xfrm>
            <a:off x="1951037" y="6633130"/>
            <a:ext cx="10485438" cy="369332"/>
          </a:xfrm>
          <a:prstGeom prst="rect">
            <a:avLst/>
          </a:prstGeom>
        </p:spPr>
        <p:txBody>
          <a:bodyPr wrap="square">
            <a:spAutoFit/>
          </a:bodyPr>
          <a:lstStyle/>
          <a:p>
            <a:pPr algn="r"/>
            <a:r>
              <a:rPr lang="en-US" dirty="0">
                <a:solidFill>
                  <a:schemeClr val="bg1"/>
                </a:solidFill>
                <a:hlinkClick r:id="rId3"/>
              </a:rPr>
              <a:t>aka.ms/acr/geo-replication</a:t>
            </a:r>
            <a:endParaRPr lang="en-US" dirty="0">
              <a:solidFill>
                <a:schemeClr val="bg1"/>
              </a:solidFill>
            </a:endParaRPr>
          </a:p>
        </p:txBody>
      </p:sp>
    </p:spTree>
    <p:extLst>
      <p:ext uri="{BB962C8B-B14F-4D97-AF65-F5344CB8AC3E}">
        <p14:creationId xmlns:p14="http://schemas.microsoft.com/office/powerpoint/2010/main" val="298258367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61F9206F-4BB6-4E0E-A820-9F6F84490E69}"/>
              </a:ext>
            </a:extLst>
          </p:cNvPr>
          <p:cNvPicPr>
            <a:picLocks noChangeAspect="1"/>
          </p:cNvPicPr>
          <p:nvPr/>
        </p:nvPicPr>
        <p:blipFill>
          <a:blip r:embed="rId3"/>
          <a:stretch>
            <a:fillRect/>
          </a:stretch>
        </p:blipFill>
        <p:spPr>
          <a:xfrm>
            <a:off x="41504" y="770529"/>
            <a:ext cx="12353466" cy="6392862"/>
          </a:xfrm>
          <a:prstGeom prst="rect">
            <a:avLst/>
          </a:prstGeom>
        </p:spPr>
      </p:pic>
      <p:sp>
        <p:nvSpPr>
          <p:cNvPr id="48" name="TextBox 47">
            <a:extLst>
              <a:ext uri="{FF2B5EF4-FFF2-40B4-BE49-F238E27FC236}">
                <a16:creationId xmlns:a16="http://schemas.microsoft.com/office/drawing/2014/main" id="{A51E4C92-42F9-4C7B-B2D6-91E7ADFBF8EA}"/>
              </a:ext>
            </a:extLst>
          </p:cNvPr>
          <p:cNvSpPr txBox="1"/>
          <p:nvPr/>
        </p:nvSpPr>
        <p:spPr>
          <a:xfrm>
            <a:off x="117564" y="4695434"/>
            <a:ext cx="5470537" cy="2299091"/>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hlinkClick r:id="rId4"/>
              </a:rPr>
              <a:t>aka.ms/ACR</a:t>
            </a:r>
            <a:r>
              <a:rPr lang="en-US" sz="32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 </a:t>
            </a:r>
          </a:p>
          <a:p>
            <a:pPr>
              <a:lnSpc>
                <a:spcPct val="90000"/>
              </a:lnSpc>
              <a:spcAft>
                <a:spcPts val="600"/>
              </a:spcAft>
            </a:pPr>
            <a:r>
              <a:rPr lang="en-US" sz="32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hlinkClick r:id="rId5"/>
              </a:rPr>
              <a:t>aka.ms/ACR/Docs</a:t>
            </a:r>
            <a:endParaRPr lang="en-US" sz="32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endParaRPr>
          </a:p>
          <a:p>
            <a:pPr>
              <a:lnSpc>
                <a:spcPct val="90000"/>
              </a:lnSpc>
              <a:spcAft>
                <a:spcPts val="600"/>
              </a:spcAft>
            </a:pPr>
            <a:r>
              <a:rPr lang="en-US" sz="32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hlinkClick r:id="rId6"/>
              </a:rPr>
              <a:t>aka.ms/ACR/Geo-replication</a:t>
            </a:r>
            <a:r>
              <a:rPr lang="en-US" sz="32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 </a:t>
            </a:r>
          </a:p>
          <a:p>
            <a:pPr>
              <a:lnSpc>
                <a:spcPct val="90000"/>
              </a:lnSpc>
              <a:spcAft>
                <a:spcPts val="600"/>
              </a:spcAft>
            </a:pPr>
            <a:r>
              <a:rPr lang="en-US" sz="32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hlinkClick r:id="rId7"/>
              </a:rPr>
              <a:t>aka.ms/ACR/Roadmap</a:t>
            </a:r>
            <a:r>
              <a:rPr lang="en-US" sz="32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 </a:t>
            </a:r>
          </a:p>
        </p:txBody>
      </p:sp>
      <p:pic>
        <p:nvPicPr>
          <p:cNvPr id="49" name="Graphic 48">
            <a:extLst>
              <a:ext uri="{FF2B5EF4-FFF2-40B4-BE49-F238E27FC236}">
                <a16:creationId xmlns:a16="http://schemas.microsoft.com/office/drawing/2014/main" id="{E57DDB3D-65E8-43B6-9599-6B2EDBE684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22337" y="200783"/>
            <a:ext cx="1426356" cy="1426356"/>
          </a:xfrm>
          <a:prstGeom prst="rect">
            <a:avLst/>
          </a:prstGeom>
        </p:spPr>
      </p:pic>
      <p:pic>
        <p:nvPicPr>
          <p:cNvPr id="50" name="Picture 49">
            <a:extLst>
              <a:ext uri="{FF2B5EF4-FFF2-40B4-BE49-F238E27FC236}">
                <a16:creationId xmlns:a16="http://schemas.microsoft.com/office/drawing/2014/main" id="{4B312F82-60EF-47F8-AC84-53E20AED5978}"/>
              </a:ext>
            </a:extLst>
          </p:cNvPr>
          <p:cNvPicPr>
            <a:picLocks noChangeAspect="1"/>
          </p:cNvPicPr>
          <p:nvPr/>
        </p:nvPicPr>
        <p:blipFill>
          <a:blip r:embed="rId10"/>
          <a:stretch>
            <a:fillRect/>
          </a:stretch>
        </p:blipFill>
        <p:spPr>
          <a:xfrm>
            <a:off x="-18682" y="-115703"/>
            <a:ext cx="2059328" cy="2059328"/>
          </a:xfrm>
          <a:prstGeom prst="rect">
            <a:avLst/>
          </a:prstGeom>
        </p:spPr>
      </p:pic>
      <p:sp>
        <p:nvSpPr>
          <p:cNvPr id="2" name="TextBox 1">
            <a:extLst>
              <a:ext uri="{FF2B5EF4-FFF2-40B4-BE49-F238E27FC236}">
                <a16:creationId xmlns:a16="http://schemas.microsoft.com/office/drawing/2014/main" id="{A210D870-4315-4426-B218-4915AB603F77}"/>
              </a:ext>
            </a:extLst>
          </p:cNvPr>
          <p:cNvSpPr txBox="1"/>
          <p:nvPr/>
        </p:nvSpPr>
        <p:spPr>
          <a:xfrm>
            <a:off x="2683820" y="-62921"/>
            <a:ext cx="7926144" cy="1369606"/>
          </a:xfrm>
          <a:prstGeom prst="rect">
            <a:avLst/>
          </a:prstGeom>
          <a:noFill/>
        </p:spPr>
        <p:txBody>
          <a:bodyPr wrap="none" lIns="182880" tIns="146304" rIns="182880" bIns="146304" rtlCol="0">
            <a:spAutoFit/>
          </a:bodyPr>
          <a:lstStyle/>
          <a:p>
            <a:pPr algn="ctr">
              <a:lnSpc>
                <a:spcPct val="90000"/>
              </a:lnSpc>
              <a:spcAft>
                <a:spcPts val="600"/>
              </a:spcAft>
            </a:pPr>
            <a:r>
              <a:rPr lang="en-US" sz="4000" b="1" dirty="0">
                <a:gradFill>
                  <a:gsLst>
                    <a:gs pos="2917">
                      <a:schemeClr val="tx1"/>
                    </a:gs>
                    <a:gs pos="30000">
                      <a:schemeClr val="tx1"/>
                    </a:gs>
                  </a:gsLst>
                  <a:lin ang="5400000" scaled="0"/>
                </a:gradFill>
              </a:rPr>
              <a:t>Azure Container Registry</a:t>
            </a:r>
          </a:p>
          <a:p>
            <a:pPr algn="ctr">
              <a:lnSpc>
                <a:spcPct val="90000"/>
              </a:lnSpc>
              <a:spcAft>
                <a:spcPts val="600"/>
              </a:spcAft>
            </a:pPr>
            <a:r>
              <a:rPr lang="en-US" sz="3200" i="1" dirty="0">
                <a:gradFill>
                  <a:gsLst>
                    <a:gs pos="2917">
                      <a:schemeClr val="tx1"/>
                    </a:gs>
                    <a:gs pos="30000">
                      <a:schemeClr val="tx1"/>
                    </a:gs>
                  </a:gsLst>
                  <a:lin ang="5400000" scaled="0"/>
                </a:gradFill>
              </a:rPr>
              <a:t>Providing a single registry across the globe</a:t>
            </a:r>
          </a:p>
        </p:txBody>
      </p:sp>
    </p:spTree>
    <p:extLst>
      <p:ext uri="{BB962C8B-B14F-4D97-AF65-F5344CB8AC3E}">
        <p14:creationId xmlns:p14="http://schemas.microsoft.com/office/powerpoint/2010/main" val="413779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2080754"/>
            <a:ext cx="5943599" cy="1415772"/>
          </a:xfrm>
        </p:spPr>
        <p:txBody>
          <a:bodyPr/>
          <a:lstStyle/>
          <a:p>
            <a:r>
              <a:rPr lang="en-US" dirty="0"/>
              <a:t>Vulnerability Scanning</a:t>
            </a:r>
          </a:p>
          <a:p>
            <a:endParaRPr lang="en-US" dirty="0"/>
          </a:p>
        </p:txBody>
      </p:sp>
      <p:sp>
        <p:nvSpPr>
          <p:cNvPr id="4" name="Title 3"/>
          <p:cNvSpPr>
            <a:spLocks noGrp="1"/>
          </p:cNvSpPr>
          <p:nvPr>
            <p:ph type="title"/>
          </p:nvPr>
        </p:nvSpPr>
        <p:spPr>
          <a:xfrm>
            <a:off x="274639" y="295274"/>
            <a:ext cx="10972798" cy="917575"/>
          </a:xfrm>
        </p:spPr>
        <p:txBody>
          <a:bodyPr/>
          <a:lstStyle/>
          <a:p>
            <a:r>
              <a:rPr lang="en-US" dirty="0"/>
              <a:t>Azure Container Registry Partners</a:t>
            </a:r>
          </a:p>
        </p:txBody>
      </p:sp>
      <p:pic>
        <p:nvPicPr>
          <p:cNvPr id="1026" name="Picture 2" descr="Twistlock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6837" y="4856010"/>
            <a:ext cx="2857500"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quasec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237" y="3447410"/>
            <a:ext cx="2857500" cy="1030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4479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69849-1AF9-4DBE-B4FC-AB29077E70A0}"/>
              </a:ext>
            </a:extLst>
          </p:cNvPr>
          <p:cNvPicPr>
            <a:picLocks noChangeAspect="1"/>
          </p:cNvPicPr>
          <p:nvPr/>
        </p:nvPicPr>
        <p:blipFill>
          <a:blip r:embed="rId3"/>
          <a:stretch>
            <a:fillRect/>
          </a:stretch>
        </p:blipFill>
        <p:spPr>
          <a:xfrm>
            <a:off x="417887" y="1058862"/>
            <a:ext cx="7639443" cy="5867702"/>
          </a:xfrm>
          <a:prstGeom prst="rect">
            <a:avLst/>
          </a:prstGeom>
        </p:spPr>
      </p:pic>
      <p:sp>
        <p:nvSpPr>
          <p:cNvPr id="4" name="Rectangle 3">
            <a:extLst>
              <a:ext uri="{FF2B5EF4-FFF2-40B4-BE49-F238E27FC236}">
                <a16:creationId xmlns:a16="http://schemas.microsoft.com/office/drawing/2014/main" id="{A4D4C12E-39E7-4E98-B4A2-5DF8872FF79D}"/>
              </a:ext>
            </a:extLst>
          </p:cNvPr>
          <p:cNvSpPr/>
          <p:nvPr/>
        </p:nvSpPr>
        <p:spPr bwMode="auto">
          <a:xfrm>
            <a:off x="808037" y="2963862"/>
            <a:ext cx="1981200" cy="1066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Get Started Today</a:t>
            </a:r>
          </a:p>
        </p:txBody>
      </p:sp>
      <p:sp>
        <p:nvSpPr>
          <p:cNvPr id="5" name="Text Placeholder 4"/>
          <p:cNvSpPr>
            <a:spLocks noGrp="1"/>
          </p:cNvSpPr>
          <p:nvPr>
            <p:ph type="body" sz="quarter" idx="10"/>
          </p:nvPr>
        </p:nvSpPr>
        <p:spPr>
          <a:xfrm>
            <a:off x="6065837" y="6343168"/>
            <a:ext cx="6248400" cy="572464"/>
          </a:xfrm>
        </p:spPr>
        <p:txBody>
          <a:bodyPr/>
          <a:lstStyle/>
          <a:p>
            <a:pPr marL="0" indent="0" algn="r">
              <a:buNone/>
            </a:pPr>
            <a:r>
              <a:rPr lang="en-US" sz="2800" dirty="0">
                <a:hlinkClick r:id="rId4"/>
              </a:rPr>
              <a:t>aka.ms/acr</a:t>
            </a:r>
            <a:endParaRPr lang="en-US" sz="2800" dirty="0"/>
          </a:p>
        </p:txBody>
      </p:sp>
      <p:pic>
        <p:nvPicPr>
          <p:cNvPr id="6" name="Graphic 5">
            <a:extLst>
              <a:ext uri="{FF2B5EF4-FFF2-40B4-BE49-F238E27FC236}">
                <a16:creationId xmlns:a16="http://schemas.microsoft.com/office/drawing/2014/main" id="{38F57EBB-4588-446E-9A35-734E0F52D3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89037" y="2963862"/>
            <a:ext cx="990600" cy="990600"/>
          </a:xfrm>
          <a:prstGeom prst="rect">
            <a:avLst/>
          </a:prstGeom>
        </p:spPr>
      </p:pic>
    </p:spTree>
    <p:extLst>
      <p:ext uri="{BB962C8B-B14F-4D97-AF65-F5344CB8AC3E}">
        <p14:creationId xmlns:p14="http://schemas.microsoft.com/office/powerpoint/2010/main" val="210921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8610598" cy="917575"/>
          </a:xfrm>
        </p:spPr>
        <p:txBody>
          <a:bodyPr/>
          <a:lstStyle/>
          <a:p>
            <a:r>
              <a:rPr lang="en-US" dirty="0"/>
              <a:t>Why: Azure Container Registry </a:t>
            </a:r>
          </a:p>
        </p:txBody>
      </p:sp>
      <p:sp>
        <p:nvSpPr>
          <p:cNvPr id="6" name="Text Placeholder 5"/>
          <p:cNvSpPr>
            <a:spLocks noGrp="1"/>
          </p:cNvSpPr>
          <p:nvPr>
            <p:ph type="body" sz="quarter" idx="10"/>
          </p:nvPr>
        </p:nvSpPr>
        <p:spPr>
          <a:xfrm>
            <a:off x="274638" y="2049462"/>
            <a:ext cx="10439399" cy="5253746"/>
          </a:xfrm>
        </p:spPr>
        <p:txBody>
          <a:bodyPr/>
          <a:lstStyle/>
          <a:p>
            <a:r>
              <a:rPr lang="en-US" sz="3600" dirty="0"/>
              <a:t>Keep Your Images Private</a:t>
            </a:r>
          </a:p>
          <a:p>
            <a:pPr lvl="1"/>
            <a:r>
              <a:rPr lang="en-US" sz="1800" dirty="0"/>
              <a:t>Stored in Azure with your resources</a:t>
            </a:r>
          </a:p>
          <a:p>
            <a:r>
              <a:rPr lang="en-US" sz="3600" dirty="0"/>
              <a:t>Network-Close</a:t>
            </a:r>
          </a:p>
          <a:p>
            <a:pPr lvl="1"/>
            <a:r>
              <a:rPr lang="en-US" sz="1800" dirty="0"/>
              <a:t>Deployed to your targets within the same data center</a:t>
            </a:r>
          </a:p>
          <a:p>
            <a:pPr lvl="1"/>
            <a:r>
              <a:rPr lang="en-US" sz="1800" dirty="0"/>
              <a:t>No ingress/egress fees or latency</a:t>
            </a:r>
          </a:p>
          <a:p>
            <a:r>
              <a:rPr lang="en-US" sz="3600" dirty="0"/>
              <a:t>Geo Replicated Across the Globe</a:t>
            </a:r>
          </a:p>
          <a:p>
            <a:pPr lvl="1"/>
            <a:r>
              <a:rPr lang="en-US" sz="1800" dirty="0"/>
              <a:t>Manage Global Deployments as One Resource</a:t>
            </a:r>
          </a:p>
          <a:p>
            <a:r>
              <a:rPr lang="en-US" sz="3600" dirty="0"/>
              <a:t>Azure Active Directory Integration</a:t>
            </a:r>
          </a:p>
          <a:p>
            <a:pPr lvl="1"/>
            <a:r>
              <a:rPr lang="en-US" sz="1800" dirty="0"/>
              <a:t>Manage registry access using AAD</a:t>
            </a:r>
          </a:p>
          <a:p>
            <a:r>
              <a:rPr lang="en-US" sz="3600" dirty="0"/>
              <a:t>Familiar Open Source CLIs</a:t>
            </a:r>
          </a:p>
          <a:p>
            <a:pPr lvl="1"/>
            <a:r>
              <a:rPr lang="en-US" sz="1800" dirty="0"/>
              <a:t>docker login, pull, push</a:t>
            </a:r>
          </a:p>
          <a:p>
            <a:pPr lvl="1"/>
            <a:endParaRPr lang="en-US" sz="1800" dirty="0"/>
          </a:p>
        </p:txBody>
      </p:sp>
    </p:spTree>
    <p:extLst>
      <p:ext uri="{BB962C8B-B14F-4D97-AF65-F5344CB8AC3E}">
        <p14:creationId xmlns:p14="http://schemas.microsoft.com/office/powerpoint/2010/main" val="410112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2966F-5BE1-4714-85C1-A80E985F5D6C}"/>
              </a:ext>
            </a:extLst>
          </p:cNvPr>
          <p:cNvSpPr>
            <a:spLocks noGrp="1"/>
          </p:cNvSpPr>
          <p:nvPr>
            <p:ph type="title"/>
          </p:nvPr>
        </p:nvSpPr>
        <p:spPr>
          <a:xfrm>
            <a:off x="274639" y="295274"/>
            <a:ext cx="11887198" cy="917575"/>
          </a:xfrm>
        </p:spPr>
        <p:txBody>
          <a:bodyPr/>
          <a:lstStyle/>
          <a:p>
            <a:r>
              <a:rPr lang="en-US" dirty="0"/>
              <a:t>Containers as a common deployment currency</a:t>
            </a:r>
          </a:p>
        </p:txBody>
      </p:sp>
      <p:sp>
        <p:nvSpPr>
          <p:cNvPr id="5" name="Rectangle: Rounded Corners 4">
            <a:extLst>
              <a:ext uri="{FF2B5EF4-FFF2-40B4-BE49-F238E27FC236}">
                <a16:creationId xmlns:a16="http://schemas.microsoft.com/office/drawing/2014/main" id="{7DC5AD74-C6D8-4975-B045-9D9EC12B8B41}"/>
              </a:ext>
            </a:extLst>
          </p:cNvPr>
          <p:cNvSpPr/>
          <p:nvPr/>
        </p:nvSpPr>
        <p:spPr bwMode="auto">
          <a:xfrm>
            <a:off x="4840789" y="3618904"/>
            <a:ext cx="2757263" cy="9427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a:gradFill>
                  <a:gsLst>
                    <a:gs pos="0">
                      <a:srgbClr val="FFFFFF"/>
                    </a:gs>
                    <a:gs pos="100000">
                      <a:srgbClr val="FFFFFF"/>
                    </a:gs>
                  </a:gsLst>
                  <a:lin ang="5400000" scaled="0"/>
                </a:gradFill>
                <a:ea typeface="Segoe UI" pitchFamily="34" charset="0"/>
                <a:cs typeface="Segoe UI" pitchFamily="34" charset="0"/>
              </a:rPr>
              <a:t>Azure Container Registry</a:t>
            </a:r>
          </a:p>
        </p:txBody>
      </p:sp>
      <p:cxnSp>
        <p:nvCxnSpPr>
          <p:cNvPr id="8" name="Straight Arrow Connector 7">
            <a:extLst>
              <a:ext uri="{FF2B5EF4-FFF2-40B4-BE49-F238E27FC236}">
                <a16:creationId xmlns:a16="http://schemas.microsoft.com/office/drawing/2014/main" id="{3AC62018-93F4-4E61-8283-B1F7A1E6858C}"/>
              </a:ext>
            </a:extLst>
          </p:cNvPr>
          <p:cNvCxnSpPr>
            <a:cxnSpLocks/>
          </p:cNvCxnSpPr>
          <p:nvPr/>
        </p:nvCxnSpPr>
        <p:spPr>
          <a:xfrm flipV="1">
            <a:off x="3860567" y="4598760"/>
            <a:ext cx="976691" cy="84807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A705E2E-1F79-422B-A3A6-37FCA49C9B47}"/>
              </a:ext>
            </a:extLst>
          </p:cNvPr>
          <p:cNvCxnSpPr>
            <a:cxnSpLocks/>
          </p:cNvCxnSpPr>
          <p:nvPr/>
        </p:nvCxnSpPr>
        <p:spPr>
          <a:xfrm flipV="1">
            <a:off x="5390476" y="4608898"/>
            <a:ext cx="1" cy="8111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5DA5D5D-A000-4B68-B728-2C2F142E72B7}"/>
              </a:ext>
            </a:extLst>
          </p:cNvPr>
          <p:cNvCxnSpPr>
            <a:cxnSpLocks/>
          </p:cNvCxnSpPr>
          <p:nvPr/>
        </p:nvCxnSpPr>
        <p:spPr>
          <a:xfrm flipV="1">
            <a:off x="7043070" y="4622306"/>
            <a:ext cx="0" cy="8111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1C17A-EC42-4645-869E-21A420AF04E5}"/>
              </a:ext>
            </a:extLst>
          </p:cNvPr>
          <p:cNvCxnSpPr>
            <a:cxnSpLocks/>
          </p:cNvCxnSpPr>
          <p:nvPr/>
        </p:nvCxnSpPr>
        <p:spPr>
          <a:xfrm flipH="1" flipV="1">
            <a:off x="7594522" y="4598758"/>
            <a:ext cx="1146344" cy="84807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2069D32-9571-4928-A208-66AFFCD187B4}"/>
              </a:ext>
            </a:extLst>
          </p:cNvPr>
          <p:cNvSpPr/>
          <p:nvPr/>
        </p:nvSpPr>
        <p:spPr bwMode="auto">
          <a:xfrm>
            <a:off x="2233800" y="5446838"/>
            <a:ext cx="8133833" cy="9276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Azure clients: CLI, PS, Portal, SDK</a:t>
            </a:r>
          </a:p>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Developer tools: VS, VS Code, VSTS</a:t>
            </a:r>
          </a:p>
        </p:txBody>
      </p:sp>
      <p:sp>
        <p:nvSpPr>
          <p:cNvPr id="17" name="Rectangle: Rounded Corners 16">
            <a:extLst>
              <a:ext uri="{FF2B5EF4-FFF2-40B4-BE49-F238E27FC236}">
                <a16:creationId xmlns:a16="http://schemas.microsoft.com/office/drawing/2014/main" id="{B01F7681-0F0D-4575-8837-0A8583CE0A81}"/>
              </a:ext>
            </a:extLst>
          </p:cNvPr>
          <p:cNvSpPr/>
          <p:nvPr/>
        </p:nvSpPr>
        <p:spPr bwMode="auto">
          <a:xfrm>
            <a:off x="1527626" y="1831362"/>
            <a:ext cx="1277261" cy="8413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Batch</a:t>
            </a:r>
          </a:p>
        </p:txBody>
      </p:sp>
      <p:sp>
        <p:nvSpPr>
          <p:cNvPr id="18" name="Rectangle: Rounded Corners 17">
            <a:extLst>
              <a:ext uri="{FF2B5EF4-FFF2-40B4-BE49-F238E27FC236}">
                <a16:creationId xmlns:a16="http://schemas.microsoft.com/office/drawing/2014/main" id="{407A6A27-0664-4D4A-AAD5-5DE652044F42}"/>
              </a:ext>
            </a:extLst>
          </p:cNvPr>
          <p:cNvSpPr/>
          <p:nvPr/>
        </p:nvSpPr>
        <p:spPr bwMode="auto">
          <a:xfrm>
            <a:off x="3543327" y="1831362"/>
            <a:ext cx="1277261" cy="8413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ACI</a:t>
            </a:r>
          </a:p>
        </p:txBody>
      </p:sp>
      <p:sp>
        <p:nvSpPr>
          <p:cNvPr id="19" name="Rectangle: Rounded Corners 18">
            <a:extLst>
              <a:ext uri="{FF2B5EF4-FFF2-40B4-BE49-F238E27FC236}">
                <a16:creationId xmlns:a16="http://schemas.microsoft.com/office/drawing/2014/main" id="{1544CC58-125F-4BE1-B7EE-856463FE220D}"/>
              </a:ext>
            </a:extLst>
          </p:cNvPr>
          <p:cNvSpPr/>
          <p:nvPr/>
        </p:nvSpPr>
        <p:spPr bwMode="auto">
          <a:xfrm>
            <a:off x="5685611" y="1817952"/>
            <a:ext cx="1277261" cy="8413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AKS</a:t>
            </a:r>
          </a:p>
        </p:txBody>
      </p:sp>
      <p:sp>
        <p:nvSpPr>
          <p:cNvPr id="20" name="Rectangle: Rounded Corners 19">
            <a:extLst>
              <a:ext uri="{FF2B5EF4-FFF2-40B4-BE49-F238E27FC236}">
                <a16:creationId xmlns:a16="http://schemas.microsoft.com/office/drawing/2014/main" id="{821ADBAC-448E-42D2-A053-4D3F0186CC1C}"/>
              </a:ext>
            </a:extLst>
          </p:cNvPr>
          <p:cNvSpPr/>
          <p:nvPr/>
        </p:nvSpPr>
        <p:spPr bwMode="auto">
          <a:xfrm>
            <a:off x="7827894" y="1821224"/>
            <a:ext cx="1277261" cy="8413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App Service</a:t>
            </a:r>
          </a:p>
        </p:txBody>
      </p:sp>
      <p:cxnSp>
        <p:nvCxnSpPr>
          <p:cNvPr id="22" name="Straight Arrow Connector 21">
            <a:extLst>
              <a:ext uri="{FF2B5EF4-FFF2-40B4-BE49-F238E27FC236}">
                <a16:creationId xmlns:a16="http://schemas.microsoft.com/office/drawing/2014/main" id="{4782E903-FB0B-47C7-B582-75EBF2D4776B}"/>
              </a:ext>
            </a:extLst>
          </p:cNvPr>
          <p:cNvCxnSpPr>
            <a:cxnSpLocks/>
            <a:endCxn id="17" idx="2"/>
          </p:cNvCxnSpPr>
          <p:nvPr/>
        </p:nvCxnSpPr>
        <p:spPr>
          <a:xfrm flipH="1" flipV="1">
            <a:off x="2166257" y="2672733"/>
            <a:ext cx="2670524" cy="9232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8D7842D-BF37-469C-B7F3-C0300A73E4EB}"/>
              </a:ext>
            </a:extLst>
          </p:cNvPr>
          <p:cNvCxnSpPr>
            <a:cxnSpLocks/>
            <a:endCxn id="19" idx="2"/>
          </p:cNvCxnSpPr>
          <p:nvPr/>
        </p:nvCxnSpPr>
        <p:spPr>
          <a:xfrm flipV="1">
            <a:off x="6324242" y="2659323"/>
            <a:ext cx="0" cy="95064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6333758-484F-4916-9176-1F413EDF44C7}"/>
              </a:ext>
            </a:extLst>
          </p:cNvPr>
          <p:cNvCxnSpPr>
            <a:cxnSpLocks/>
            <a:endCxn id="20" idx="2"/>
          </p:cNvCxnSpPr>
          <p:nvPr/>
        </p:nvCxnSpPr>
        <p:spPr>
          <a:xfrm flipV="1">
            <a:off x="7069662" y="2662595"/>
            <a:ext cx="1396863" cy="9380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E9AE87D-E1E8-47AA-A056-11B2F5C8074E}"/>
              </a:ext>
            </a:extLst>
          </p:cNvPr>
          <p:cNvCxnSpPr>
            <a:cxnSpLocks/>
            <a:endCxn id="18" idx="2"/>
          </p:cNvCxnSpPr>
          <p:nvPr/>
        </p:nvCxnSpPr>
        <p:spPr>
          <a:xfrm flipH="1" flipV="1">
            <a:off x="4181958" y="2672733"/>
            <a:ext cx="1208518" cy="91935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0E7B074-3123-4F2B-B718-146D17215D96}"/>
              </a:ext>
            </a:extLst>
          </p:cNvPr>
          <p:cNvSpPr/>
          <p:nvPr/>
        </p:nvSpPr>
        <p:spPr bwMode="auto">
          <a:xfrm>
            <a:off x="9843596" y="1831362"/>
            <a:ext cx="1277261" cy="8413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Service Fabric</a:t>
            </a:r>
          </a:p>
        </p:txBody>
      </p:sp>
      <p:cxnSp>
        <p:nvCxnSpPr>
          <p:cNvPr id="23" name="Straight Arrow Connector 22">
            <a:extLst>
              <a:ext uri="{FF2B5EF4-FFF2-40B4-BE49-F238E27FC236}">
                <a16:creationId xmlns:a16="http://schemas.microsoft.com/office/drawing/2014/main" id="{4DEE7A40-72E1-4DF6-A850-D5B0ED913077}"/>
              </a:ext>
            </a:extLst>
          </p:cNvPr>
          <p:cNvCxnSpPr>
            <a:cxnSpLocks/>
            <a:endCxn id="21" idx="2"/>
          </p:cNvCxnSpPr>
          <p:nvPr/>
        </p:nvCxnSpPr>
        <p:spPr>
          <a:xfrm flipV="1">
            <a:off x="7594522" y="2672733"/>
            <a:ext cx="2887705" cy="9372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9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1889564" cy="917575"/>
          </a:xfrm>
        </p:spPr>
        <p:txBody>
          <a:bodyPr/>
          <a:lstStyle/>
          <a:p>
            <a:r>
              <a:rPr lang="en-US"/>
              <a:t>Azure Compute Platform</a:t>
            </a:r>
          </a:p>
        </p:txBody>
      </p:sp>
      <p:sp>
        <p:nvSpPr>
          <p:cNvPr id="4" name="Rectangle 3"/>
          <p:cNvSpPr/>
          <p:nvPr/>
        </p:nvSpPr>
        <p:spPr bwMode="auto">
          <a:xfrm>
            <a:off x="2267528" y="6201019"/>
            <a:ext cx="8658978" cy="44074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50663" fontAlgn="base">
              <a:lnSpc>
                <a:spcPct val="90000"/>
              </a:lnSpc>
              <a:spcBef>
                <a:spcPct val="0"/>
              </a:spcBef>
              <a:spcAft>
                <a:spcPct val="0"/>
              </a:spcAft>
              <a:defRPr/>
            </a:pPr>
            <a:r>
              <a:rPr lang="en-US" sz="2040" kern="0">
                <a:solidFill>
                  <a:srgbClr val="00188F"/>
                </a:solidFill>
                <a:latin typeface="Calibri" panose="020F0502020204030204"/>
                <a:ea typeface="Segoe UI" pitchFamily="34" charset="0"/>
                <a:cs typeface="Segoe UI" pitchFamily="34" charset="0"/>
              </a:rPr>
              <a:t>Azure Resource Manager</a:t>
            </a:r>
          </a:p>
        </p:txBody>
      </p:sp>
      <p:sp>
        <p:nvSpPr>
          <p:cNvPr id="16" name="Rectangle 15"/>
          <p:cNvSpPr/>
          <p:nvPr/>
        </p:nvSpPr>
        <p:spPr bwMode="auto">
          <a:xfrm>
            <a:off x="4861702" y="1792393"/>
            <a:ext cx="1127689" cy="73000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50663" fontAlgn="base">
              <a:lnSpc>
                <a:spcPct val="90000"/>
              </a:lnSpc>
              <a:spcBef>
                <a:spcPct val="0"/>
              </a:spcBef>
              <a:spcAft>
                <a:spcPct val="0"/>
              </a:spcAft>
              <a:defRPr/>
            </a:pPr>
            <a:r>
              <a:rPr lang="en-US" sz="1836" kern="0">
                <a:solidFill>
                  <a:srgbClr val="FFFFFF"/>
                </a:solidFill>
                <a:latin typeface="Calibri" panose="020F0502020204030204"/>
                <a:ea typeface="Segoe UI" pitchFamily="34" charset="0"/>
                <a:cs typeface="Segoe UI" pitchFamily="34" charset="0"/>
              </a:rPr>
              <a:t>SF apps</a:t>
            </a:r>
          </a:p>
        </p:txBody>
      </p:sp>
      <p:sp>
        <p:nvSpPr>
          <p:cNvPr id="17" name="Rectangle 16"/>
          <p:cNvSpPr/>
          <p:nvPr/>
        </p:nvSpPr>
        <p:spPr bwMode="auto">
          <a:xfrm>
            <a:off x="7666037" y="1792393"/>
            <a:ext cx="3178467" cy="70997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50663" fontAlgn="base">
              <a:lnSpc>
                <a:spcPct val="90000"/>
              </a:lnSpc>
              <a:spcBef>
                <a:spcPct val="0"/>
              </a:spcBef>
              <a:spcAft>
                <a:spcPct val="0"/>
              </a:spcAft>
              <a:defRPr/>
            </a:pPr>
            <a:r>
              <a:rPr lang="en-US" sz="1836" kern="0">
                <a:solidFill>
                  <a:srgbClr val="FFFFFF"/>
                </a:solidFill>
                <a:latin typeface="Calibri" panose="020F0502020204030204"/>
                <a:ea typeface="Segoe UI" pitchFamily="34" charset="0"/>
                <a:cs typeface="Segoe UI" pitchFamily="34" charset="0"/>
              </a:rPr>
              <a:t>App Service</a:t>
            </a:r>
          </a:p>
        </p:txBody>
      </p:sp>
      <p:sp>
        <p:nvSpPr>
          <p:cNvPr id="19" name="Rectangle 18"/>
          <p:cNvSpPr/>
          <p:nvPr/>
        </p:nvSpPr>
        <p:spPr bwMode="auto">
          <a:xfrm>
            <a:off x="8349635" y="1066169"/>
            <a:ext cx="812809" cy="59971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50663" fontAlgn="base">
              <a:lnSpc>
                <a:spcPct val="90000"/>
              </a:lnSpc>
              <a:spcBef>
                <a:spcPct val="0"/>
              </a:spcBef>
              <a:spcAft>
                <a:spcPct val="0"/>
              </a:spcAft>
              <a:defRPr/>
            </a:pPr>
            <a:r>
              <a:rPr lang="en-US" sz="1224" kern="0">
                <a:solidFill>
                  <a:srgbClr val="FFFFFF"/>
                </a:solidFill>
                <a:latin typeface="Calibri" panose="020F0502020204030204"/>
                <a:ea typeface="Segoe UI" pitchFamily="34" charset="0"/>
                <a:cs typeface="Segoe UI" pitchFamily="34" charset="0"/>
              </a:rPr>
              <a:t>Web/ mobile</a:t>
            </a:r>
            <a:endParaRPr lang="en-US" sz="1122" kern="0">
              <a:solidFill>
                <a:srgbClr val="FFFFFF"/>
              </a:solidFill>
              <a:latin typeface="Calibri" panose="020F0502020204030204"/>
              <a:ea typeface="Segoe UI" pitchFamily="34" charset="0"/>
              <a:cs typeface="Segoe UI" pitchFamily="34" charset="0"/>
            </a:endParaRPr>
          </a:p>
        </p:txBody>
      </p:sp>
      <p:sp>
        <p:nvSpPr>
          <p:cNvPr id="20" name="Rectangle 19"/>
          <p:cNvSpPr/>
          <p:nvPr/>
        </p:nvSpPr>
        <p:spPr bwMode="auto">
          <a:xfrm>
            <a:off x="9183884" y="1066169"/>
            <a:ext cx="907251" cy="60229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50663" fontAlgn="base">
              <a:lnSpc>
                <a:spcPct val="90000"/>
              </a:lnSpc>
              <a:spcBef>
                <a:spcPct val="0"/>
              </a:spcBef>
              <a:spcAft>
                <a:spcPct val="0"/>
              </a:spcAft>
              <a:defRPr/>
            </a:pPr>
            <a:r>
              <a:rPr lang="en-US" sz="1020" kern="0">
                <a:solidFill>
                  <a:srgbClr val="FFFFFF"/>
                </a:solidFill>
                <a:latin typeface="Calibri" panose="020F0502020204030204"/>
                <a:ea typeface="Segoe UI" pitchFamily="34" charset="0"/>
                <a:cs typeface="Segoe UI" pitchFamily="34" charset="0"/>
              </a:rPr>
              <a:t>Functions</a:t>
            </a:r>
          </a:p>
        </p:txBody>
      </p:sp>
      <p:sp>
        <p:nvSpPr>
          <p:cNvPr id="40" name="Up-Down Arrow 39"/>
          <p:cNvSpPr/>
          <p:nvPr/>
        </p:nvSpPr>
        <p:spPr bwMode="auto">
          <a:xfrm>
            <a:off x="231331" y="3104372"/>
            <a:ext cx="466169" cy="2294317"/>
          </a:xfrm>
          <a:prstGeom prst="up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 name="TextBox 1"/>
          <p:cNvSpPr txBox="1"/>
          <p:nvPr/>
        </p:nvSpPr>
        <p:spPr>
          <a:xfrm>
            <a:off x="813311" y="1703056"/>
            <a:ext cx="1387060" cy="4337539"/>
          </a:xfrm>
          <a:prstGeom prst="rect">
            <a:avLst/>
          </a:prstGeom>
          <a:noFill/>
        </p:spPr>
        <p:txBody>
          <a:bodyPr wrap="square" lIns="186494" tIns="149196" rIns="186494" bIns="149196" rtlCol="0">
            <a:spAutoFit/>
          </a:bodyPr>
          <a:lstStyle/>
          <a:p>
            <a:pPr algn="r" defTabSz="932418">
              <a:lnSpc>
                <a:spcPct val="90000"/>
              </a:lnSpc>
              <a:spcAft>
                <a:spcPts val="612"/>
              </a:spcAft>
              <a:defRPr/>
            </a:pPr>
            <a:endParaRPr lang="en-US" sz="1224" kern="0" dirty="0">
              <a:gradFill>
                <a:gsLst>
                  <a:gs pos="2917">
                    <a:prstClr val="black"/>
                  </a:gs>
                  <a:gs pos="30000">
                    <a:prstClr val="black"/>
                  </a:gs>
                </a:gsLst>
                <a:lin ang="5400000" scaled="0"/>
              </a:gradFill>
              <a:latin typeface="Calibri" panose="020F0502020204030204"/>
            </a:endParaRPr>
          </a:p>
          <a:p>
            <a:pPr algn="r" defTabSz="932418">
              <a:lnSpc>
                <a:spcPct val="90000"/>
              </a:lnSpc>
              <a:spcAft>
                <a:spcPts val="612"/>
              </a:spcAft>
              <a:defRPr/>
            </a:pPr>
            <a:r>
              <a:rPr lang="en-US" sz="1224" kern="0" dirty="0" err="1">
                <a:gradFill>
                  <a:gsLst>
                    <a:gs pos="2917">
                      <a:prstClr val="black"/>
                    </a:gs>
                    <a:gs pos="30000">
                      <a:prstClr val="black"/>
                    </a:gs>
                  </a:gsLst>
                  <a:lin ang="5400000" scaled="0"/>
                </a:gradFill>
                <a:latin typeface="Calibri" panose="020F0502020204030204"/>
              </a:rPr>
              <a:t>Clusterless</a:t>
            </a:r>
            <a:endParaRPr lang="en-US" sz="1224" kern="0" dirty="0">
              <a:gradFill>
                <a:gsLst>
                  <a:gs pos="2917">
                    <a:prstClr val="black"/>
                  </a:gs>
                  <a:gs pos="30000">
                    <a:prstClr val="black"/>
                  </a:gs>
                </a:gsLst>
                <a:lin ang="5400000" scaled="0"/>
              </a:gradFill>
              <a:latin typeface="Calibri" panose="020F0502020204030204"/>
            </a:endParaRPr>
          </a:p>
          <a:p>
            <a:pPr algn="r" defTabSz="932418">
              <a:lnSpc>
                <a:spcPct val="90000"/>
              </a:lnSpc>
              <a:spcAft>
                <a:spcPts val="612"/>
              </a:spcAft>
              <a:defRPr/>
            </a:pPr>
            <a:r>
              <a:rPr lang="en-US" sz="1224" kern="0" dirty="0">
                <a:gradFill>
                  <a:gsLst>
                    <a:gs pos="2917">
                      <a:prstClr val="black"/>
                    </a:gs>
                    <a:gs pos="30000">
                      <a:prstClr val="black"/>
                    </a:gs>
                  </a:gsLst>
                  <a:lin ang="5400000" scaled="0"/>
                </a:gradFill>
                <a:latin typeface="Calibri" panose="020F0502020204030204"/>
              </a:rPr>
              <a:t> </a:t>
            </a:r>
          </a:p>
          <a:p>
            <a:pPr algn="r" defTabSz="932418">
              <a:lnSpc>
                <a:spcPct val="90000"/>
              </a:lnSpc>
              <a:spcAft>
                <a:spcPts val="612"/>
              </a:spcAft>
              <a:defRPr/>
            </a:pPr>
            <a:endParaRPr lang="en-US" sz="1224" kern="0" dirty="0">
              <a:gradFill>
                <a:gsLst>
                  <a:gs pos="2917">
                    <a:prstClr val="black"/>
                  </a:gs>
                  <a:gs pos="30000">
                    <a:prstClr val="black"/>
                  </a:gs>
                </a:gsLst>
                <a:lin ang="5400000" scaled="0"/>
              </a:gradFill>
              <a:latin typeface="Calibri" panose="020F0502020204030204"/>
            </a:endParaRPr>
          </a:p>
          <a:p>
            <a:pPr algn="r" defTabSz="932418">
              <a:lnSpc>
                <a:spcPct val="90000"/>
              </a:lnSpc>
              <a:spcAft>
                <a:spcPts val="612"/>
              </a:spcAft>
              <a:defRPr/>
            </a:pPr>
            <a:endParaRPr lang="en-US" sz="1224" kern="0" dirty="0">
              <a:gradFill>
                <a:gsLst>
                  <a:gs pos="2917">
                    <a:prstClr val="black"/>
                  </a:gs>
                  <a:gs pos="30000">
                    <a:prstClr val="black"/>
                  </a:gs>
                </a:gsLst>
                <a:lin ang="5400000" scaled="0"/>
              </a:gradFill>
              <a:latin typeface="Calibri" panose="020F0502020204030204"/>
            </a:endParaRPr>
          </a:p>
          <a:p>
            <a:pPr algn="r" defTabSz="932418">
              <a:lnSpc>
                <a:spcPct val="90000"/>
              </a:lnSpc>
              <a:spcAft>
                <a:spcPts val="612"/>
              </a:spcAft>
              <a:defRPr/>
            </a:pPr>
            <a:endParaRPr lang="en-US" sz="1224" kern="0" dirty="0">
              <a:gradFill>
                <a:gsLst>
                  <a:gs pos="2917">
                    <a:prstClr val="black"/>
                  </a:gs>
                  <a:gs pos="30000">
                    <a:prstClr val="black"/>
                  </a:gs>
                </a:gsLst>
                <a:lin ang="5400000" scaled="0"/>
              </a:gradFill>
              <a:latin typeface="Calibri" panose="020F0502020204030204"/>
            </a:endParaRPr>
          </a:p>
          <a:p>
            <a:pPr algn="r" defTabSz="932418">
              <a:lnSpc>
                <a:spcPct val="90000"/>
              </a:lnSpc>
              <a:spcAft>
                <a:spcPts val="612"/>
              </a:spcAft>
              <a:defRPr/>
            </a:pPr>
            <a:r>
              <a:rPr lang="en-US" sz="1224" kern="0" dirty="0">
                <a:gradFill>
                  <a:gsLst>
                    <a:gs pos="2917">
                      <a:prstClr val="black"/>
                    </a:gs>
                    <a:gs pos="30000">
                      <a:prstClr val="black"/>
                    </a:gs>
                  </a:gsLst>
                  <a:lin ang="5400000" scaled="0"/>
                </a:gradFill>
                <a:latin typeface="Calibri" panose="020F0502020204030204"/>
              </a:rPr>
              <a:t>Orchestration</a:t>
            </a:r>
          </a:p>
          <a:p>
            <a:pPr algn="r" defTabSz="932418">
              <a:lnSpc>
                <a:spcPct val="90000"/>
              </a:lnSpc>
              <a:spcAft>
                <a:spcPts val="612"/>
              </a:spcAft>
              <a:defRPr/>
            </a:pPr>
            <a:endParaRPr lang="en-US" sz="1224" kern="0" dirty="0">
              <a:gradFill>
                <a:gsLst>
                  <a:gs pos="2917">
                    <a:prstClr val="black"/>
                  </a:gs>
                  <a:gs pos="30000">
                    <a:prstClr val="black"/>
                  </a:gs>
                </a:gsLst>
                <a:lin ang="5400000" scaled="0"/>
              </a:gradFill>
              <a:latin typeface="Calibri" panose="020F0502020204030204"/>
            </a:endParaRPr>
          </a:p>
          <a:p>
            <a:pPr algn="r" defTabSz="932418">
              <a:lnSpc>
                <a:spcPct val="90000"/>
              </a:lnSpc>
              <a:spcAft>
                <a:spcPts val="612"/>
              </a:spcAft>
              <a:defRPr/>
            </a:pPr>
            <a:endParaRPr lang="en-US" sz="1224" kern="0" dirty="0">
              <a:gradFill>
                <a:gsLst>
                  <a:gs pos="2917">
                    <a:prstClr val="black"/>
                  </a:gs>
                  <a:gs pos="30000">
                    <a:prstClr val="black"/>
                  </a:gs>
                </a:gsLst>
                <a:lin ang="5400000" scaled="0"/>
              </a:gradFill>
              <a:latin typeface="Calibri" panose="020F0502020204030204"/>
            </a:endParaRPr>
          </a:p>
          <a:p>
            <a:pPr algn="r" defTabSz="932418">
              <a:lnSpc>
                <a:spcPct val="90000"/>
              </a:lnSpc>
              <a:spcAft>
                <a:spcPts val="612"/>
              </a:spcAft>
              <a:defRPr/>
            </a:pPr>
            <a:r>
              <a:rPr lang="en-US" sz="1224" kern="0" dirty="0">
                <a:gradFill>
                  <a:gsLst>
                    <a:gs pos="2917">
                      <a:prstClr val="black"/>
                    </a:gs>
                    <a:gs pos="30000">
                      <a:prstClr val="black"/>
                    </a:gs>
                  </a:gsLst>
                  <a:lin ang="5400000" scaled="0"/>
                </a:gradFill>
                <a:latin typeface="Calibri" panose="020F0502020204030204"/>
              </a:rPr>
              <a:t>Easy/Single containers</a:t>
            </a:r>
          </a:p>
          <a:p>
            <a:pPr algn="r" defTabSz="932418">
              <a:lnSpc>
                <a:spcPct val="90000"/>
              </a:lnSpc>
              <a:spcAft>
                <a:spcPts val="612"/>
              </a:spcAft>
              <a:defRPr/>
            </a:pPr>
            <a:endParaRPr lang="en-US" sz="1224" kern="0" dirty="0">
              <a:gradFill>
                <a:gsLst>
                  <a:gs pos="2917">
                    <a:prstClr val="black"/>
                  </a:gs>
                  <a:gs pos="30000">
                    <a:prstClr val="black"/>
                  </a:gs>
                </a:gsLst>
                <a:lin ang="5400000" scaled="0"/>
              </a:gradFill>
              <a:latin typeface="Calibri" panose="020F0502020204030204"/>
            </a:endParaRPr>
          </a:p>
          <a:p>
            <a:pPr algn="r" defTabSz="932418">
              <a:lnSpc>
                <a:spcPct val="90000"/>
              </a:lnSpc>
              <a:spcAft>
                <a:spcPts val="612"/>
              </a:spcAft>
              <a:defRPr/>
            </a:pPr>
            <a:endParaRPr lang="en-US" sz="1224" kern="0" dirty="0">
              <a:gradFill>
                <a:gsLst>
                  <a:gs pos="2917">
                    <a:prstClr val="black"/>
                  </a:gs>
                  <a:gs pos="30000">
                    <a:prstClr val="black"/>
                  </a:gs>
                </a:gsLst>
                <a:lin ang="5400000" scaled="0"/>
              </a:gradFill>
              <a:latin typeface="Calibri" panose="020F0502020204030204"/>
            </a:endParaRPr>
          </a:p>
          <a:p>
            <a:pPr algn="r" defTabSz="932418">
              <a:lnSpc>
                <a:spcPct val="90000"/>
              </a:lnSpc>
              <a:spcAft>
                <a:spcPts val="612"/>
              </a:spcAft>
              <a:defRPr/>
            </a:pPr>
            <a:endParaRPr lang="en-US" sz="1224" kern="0" dirty="0">
              <a:gradFill>
                <a:gsLst>
                  <a:gs pos="2917">
                    <a:prstClr val="black"/>
                  </a:gs>
                  <a:gs pos="30000">
                    <a:prstClr val="black"/>
                  </a:gs>
                </a:gsLst>
                <a:lin ang="5400000" scaled="0"/>
              </a:gradFill>
              <a:latin typeface="Calibri" panose="020F0502020204030204"/>
            </a:endParaRPr>
          </a:p>
          <a:p>
            <a:pPr algn="r" defTabSz="932418">
              <a:lnSpc>
                <a:spcPct val="90000"/>
              </a:lnSpc>
              <a:spcAft>
                <a:spcPts val="612"/>
              </a:spcAft>
              <a:defRPr/>
            </a:pPr>
            <a:endParaRPr lang="en-US" sz="1224" kern="0" dirty="0">
              <a:gradFill>
                <a:gsLst>
                  <a:gs pos="2917">
                    <a:prstClr val="black"/>
                  </a:gs>
                  <a:gs pos="30000">
                    <a:prstClr val="black"/>
                  </a:gs>
                </a:gsLst>
                <a:lin ang="5400000" scaled="0"/>
              </a:gradFill>
              <a:latin typeface="Calibri" panose="020F0502020204030204"/>
            </a:endParaRPr>
          </a:p>
          <a:p>
            <a:pPr algn="r" defTabSz="932418">
              <a:lnSpc>
                <a:spcPct val="90000"/>
              </a:lnSpc>
              <a:spcAft>
                <a:spcPts val="612"/>
              </a:spcAft>
              <a:defRPr/>
            </a:pPr>
            <a:r>
              <a:rPr lang="en-US" sz="1224" kern="0" dirty="0">
                <a:gradFill>
                  <a:gsLst>
                    <a:gs pos="2917">
                      <a:prstClr val="black"/>
                    </a:gs>
                    <a:gs pos="30000">
                      <a:prstClr val="black"/>
                    </a:gs>
                  </a:gsLst>
                  <a:lin ang="5400000" scaled="0"/>
                </a:gradFill>
                <a:latin typeface="Calibri" panose="020F0502020204030204"/>
              </a:rPr>
              <a:t>VM Auto Scale</a:t>
            </a:r>
          </a:p>
          <a:p>
            <a:pPr algn="r" defTabSz="932418">
              <a:lnSpc>
                <a:spcPct val="90000"/>
              </a:lnSpc>
              <a:spcAft>
                <a:spcPts val="612"/>
              </a:spcAft>
              <a:defRPr/>
            </a:pPr>
            <a:r>
              <a:rPr lang="en-US" sz="1224" kern="0" dirty="0">
                <a:gradFill>
                  <a:gsLst>
                    <a:gs pos="2917">
                      <a:prstClr val="black"/>
                    </a:gs>
                    <a:gs pos="30000">
                      <a:prstClr val="black"/>
                    </a:gs>
                  </a:gsLst>
                  <a:lin ang="5400000" scaled="0"/>
                </a:gradFill>
                <a:latin typeface="Calibri" panose="020F0502020204030204"/>
              </a:rPr>
              <a:t>Customization</a:t>
            </a:r>
          </a:p>
        </p:txBody>
      </p:sp>
      <p:sp>
        <p:nvSpPr>
          <p:cNvPr id="6" name="Rectangle 5"/>
          <p:cNvSpPr/>
          <p:nvPr/>
        </p:nvSpPr>
        <p:spPr bwMode="auto">
          <a:xfrm>
            <a:off x="2285375" y="5207395"/>
            <a:ext cx="6009337" cy="88338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50663" fontAlgn="base">
              <a:lnSpc>
                <a:spcPct val="90000"/>
              </a:lnSpc>
              <a:spcBef>
                <a:spcPct val="0"/>
              </a:spcBef>
              <a:spcAft>
                <a:spcPct val="0"/>
              </a:spcAft>
              <a:defRPr/>
            </a:pPr>
            <a:r>
              <a:rPr lang="en-US" sz="1632" kern="0">
                <a:solidFill>
                  <a:srgbClr val="E1EDFF"/>
                </a:solidFill>
                <a:latin typeface="Calibri" panose="020F0502020204030204"/>
                <a:ea typeface="Segoe UI" pitchFamily="34" charset="0"/>
                <a:cs typeface="Segoe UI" pitchFamily="34" charset="0"/>
              </a:rPr>
              <a:t>VMs and Scale sets</a:t>
            </a:r>
          </a:p>
        </p:txBody>
      </p:sp>
      <p:sp>
        <p:nvSpPr>
          <p:cNvPr id="26" name="Freeform: Shape 25">
            <a:extLst>
              <a:ext uri="{FF2B5EF4-FFF2-40B4-BE49-F238E27FC236}">
                <a16:creationId xmlns:a16="http://schemas.microsoft.com/office/drawing/2014/main" id="{969DFB72-BBF6-4BE6-846F-F7BE0DC12E40}"/>
              </a:ext>
            </a:extLst>
          </p:cNvPr>
          <p:cNvSpPr/>
          <p:nvPr/>
        </p:nvSpPr>
        <p:spPr bwMode="auto">
          <a:xfrm>
            <a:off x="2294549" y="2702198"/>
            <a:ext cx="2549385" cy="1829356"/>
          </a:xfrm>
          <a:custGeom>
            <a:avLst/>
            <a:gdLst>
              <a:gd name="connsiteX0" fmla="*/ 0 w 2549385"/>
              <a:gd name="connsiteY0" fmla="*/ 0 h 1829356"/>
              <a:gd name="connsiteX1" fmla="*/ 2291728 w 2549385"/>
              <a:gd name="connsiteY1" fmla="*/ 0 h 1829356"/>
              <a:gd name="connsiteX2" fmla="*/ 2291728 w 2549385"/>
              <a:gd name="connsiteY2" fmla="*/ 554 h 1829356"/>
              <a:gd name="connsiteX3" fmla="*/ 2549385 w 2549385"/>
              <a:gd name="connsiteY3" fmla="*/ 554 h 1829356"/>
              <a:gd name="connsiteX4" fmla="*/ 2549385 w 2549385"/>
              <a:gd name="connsiteY4" fmla="*/ 1829356 h 1829356"/>
              <a:gd name="connsiteX5" fmla="*/ 1538126 w 2549385"/>
              <a:gd name="connsiteY5" fmla="*/ 1829356 h 1829356"/>
              <a:gd name="connsiteX6" fmla="*/ 1538126 w 2549385"/>
              <a:gd name="connsiteY6" fmla="*/ 1151539 h 1829356"/>
              <a:gd name="connsiteX7" fmla="*/ 0 w 2549385"/>
              <a:gd name="connsiteY7" fmla="*/ 1151539 h 1829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385" h="1829356">
                <a:moveTo>
                  <a:pt x="0" y="0"/>
                </a:moveTo>
                <a:lnTo>
                  <a:pt x="2291728" y="0"/>
                </a:lnTo>
                <a:lnTo>
                  <a:pt x="2291728" y="554"/>
                </a:lnTo>
                <a:lnTo>
                  <a:pt x="2549385" y="554"/>
                </a:lnTo>
                <a:lnTo>
                  <a:pt x="2549385" y="1829356"/>
                </a:lnTo>
                <a:lnTo>
                  <a:pt x="1538126" y="1829356"/>
                </a:lnTo>
                <a:lnTo>
                  <a:pt x="1538126" y="1151539"/>
                </a:lnTo>
                <a:lnTo>
                  <a:pt x="0" y="1151539"/>
                </a:lnTo>
                <a:close/>
              </a:path>
            </a:pathLst>
          </a:cu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50663"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Managed Kubernetes</a:t>
            </a:r>
          </a:p>
          <a:p>
            <a:pPr algn="ctr" defTabSz="950663" fontAlgn="base">
              <a:lnSpc>
                <a:spcPct val="90000"/>
              </a:lnSpc>
              <a:spcBef>
                <a:spcPct val="0"/>
              </a:spcBef>
              <a:spcAft>
                <a:spcPct val="0"/>
              </a:spcAft>
              <a:defRPr/>
            </a:pPr>
            <a:endParaRPr lang="en-US" sz="1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a:p>
            <a:pPr algn="ctr" defTabSz="950663" fontAlgn="base">
              <a:lnSpc>
                <a:spcPct val="90000"/>
              </a:lnSpc>
              <a:spcBef>
                <a:spcPct val="0"/>
              </a:spcBef>
              <a:spcAft>
                <a:spcPct val="0"/>
              </a:spcAft>
              <a:defRPr/>
            </a:pPr>
            <a:endParaRPr lang="en-US" sz="1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p:cNvSpPr/>
          <p:nvPr/>
        </p:nvSpPr>
        <p:spPr bwMode="auto">
          <a:xfrm>
            <a:off x="4891741" y="2699612"/>
            <a:ext cx="1098812" cy="1834196"/>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50663"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Azure Service Fabric</a:t>
            </a:r>
          </a:p>
        </p:txBody>
      </p:sp>
      <p:sp>
        <p:nvSpPr>
          <p:cNvPr id="15" name="Rectangle 14"/>
          <p:cNvSpPr/>
          <p:nvPr/>
        </p:nvSpPr>
        <p:spPr bwMode="auto">
          <a:xfrm>
            <a:off x="6045476" y="3091738"/>
            <a:ext cx="1101631" cy="143667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9175" rIns="45720" bIns="149175" numCol="1" spcCol="0" rtlCol="0" fromWordArt="0" anchor="ctr" anchorCtr="0" forceAA="0" compatLnSpc="1">
            <a:prstTxWarp prst="textNoShape">
              <a:avLst/>
            </a:prstTxWarp>
            <a:noAutofit/>
          </a:bodyPr>
          <a:lstStyle/>
          <a:p>
            <a:pPr algn="ctr" defTabSz="950663" fontAlgn="base">
              <a:lnSpc>
                <a:spcPct val="90000"/>
              </a:lnSpc>
              <a:spcBef>
                <a:spcPct val="0"/>
              </a:spcBef>
              <a:spcAft>
                <a:spcPct val="0"/>
              </a:spcAft>
              <a:defRPr/>
            </a:pPr>
            <a:r>
              <a:rPr lang="en-US" sz="1400" kern="0" dirty="0" err="1">
                <a:solidFill>
                  <a:prstClr val="black"/>
                </a:solidFill>
                <a:latin typeface="Calibri" panose="020F0502020204030204"/>
                <a:ea typeface="Segoe UI" pitchFamily="34" charset="0"/>
                <a:cs typeface="Segoe UI" pitchFamily="34" charset="0"/>
              </a:rPr>
              <a:t>OpenShift</a:t>
            </a:r>
            <a:r>
              <a:rPr lang="en-US" sz="1400" kern="0" dirty="0">
                <a:solidFill>
                  <a:prstClr val="black"/>
                </a:solidFill>
                <a:latin typeface="Calibri" panose="020F0502020204030204"/>
                <a:ea typeface="Segoe UI" pitchFamily="34" charset="0"/>
                <a:cs typeface="Segoe UI" pitchFamily="34" charset="0"/>
              </a:rPr>
              <a:t>, </a:t>
            </a:r>
            <a:br>
              <a:rPr lang="en-US" sz="1400" kern="0" dirty="0">
                <a:solidFill>
                  <a:prstClr val="black"/>
                </a:solidFill>
                <a:latin typeface="Calibri" panose="020F0502020204030204"/>
                <a:ea typeface="Segoe UI" pitchFamily="34" charset="0"/>
                <a:cs typeface="Segoe UI" pitchFamily="34" charset="0"/>
              </a:rPr>
            </a:br>
            <a:r>
              <a:rPr lang="en-US" sz="1400" kern="0" dirty="0">
                <a:solidFill>
                  <a:prstClr val="black"/>
                </a:solidFill>
                <a:latin typeface="Calibri" panose="020F0502020204030204"/>
                <a:ea typeface="Segoe UI" pitchFamily="34" charset="0"/>
                <a:cs typeface="Segoe UI" pitchFamily="34" charset="0"/>
              </a:rPr>
              <a:t>Cloud Foundry,</a:t>
            </a:r>
            <a:br>
              <a:rPr lang="en-US" sz="1400" kern="0" dirty="0">
                <a:solidFill>
                  <a:prstClr val="black"/>
                </a:solidFill>
                <a:latin typeface="Calibri" panose="020F0502020204030204"/>
                <a:ea typeface="Segoe UI" pitchFamily="34" charset="0"/>
                <a:cs typeface="Segoe UI" pitchFamily="34" charset="0"/>
              </a:rPr>
            </a:br>
            <a:r>
              <a:rPr lang="en-US" sz="1400" kern="0" dirty="0">
                <a:solidFill>
                  <a:prstClr val="black"/>
                </a:solidFill>
                <a:latin typeface="Calibri" panose="020F0502020204030204"/>
                <a:ea typeface="Segoe UI" pitchFamily="34" charset="0"/>
                <a:cs typeface="Segoe UI" pitchFamily="34" charset="0"/>
              </a:rPr>
              <a:t>DCOS,</a:t>
            </a:r>
            <a:br>
              <a:rPr lang="en-US" sz="1400" kern="0" dirty="0">
                <a:solidFill>
                  <a:prstClr val="black"/>
                </a:solidFill>
                <a:latin typeface="Calibri" panose="020F0502020204030204"/>
                <a:ea typeface="Segoe UI" pitchFamily="34" charset="0"/>
                <a:cs typeface="Segoe UI" pitchFamily="34" charset="0"/>
              </a:rPr>
            </a:br>
            <a:r>
              <a:rPr lang="en-US" sz="1400" kern="0" dirty="0">
                <a:solidFill>
                  <a:prstClr val="black"/>
                </a:solidFill>
                <a:latin typeface="Calibri" panose="020F0502020204030204"/>
                <a:ea typeface="Segoe UI" pitchFamily="34" charset="0"/>
                <a:cs typeface="Segoe UI" pitchFamily="34" charset="0"/>
              </a:rPr>
              <a:t>Docker EE</a:t>
            </a:r>
          </a:p>
        </p:txBody>
      </p:sp>
      <p:sp>
        <p:nvSpPr>
          <p:cNvPr id="34" name="Rectangle 33"/>
          <p:cNvSpPr/>
          <p:nvPr/>
        </p:nvSpPr>
        <p:spPr bwMode="auto">
          <a:xfrm>
            <a:off x="2294549" y="3921540"/>
            <a:ext cx="1459818" cy="6068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50663" fontAlgn="base">
              <a:lnSpc>
                <a:spcPct val="90000"/>
              </a:lnSpc>
              <a:spcBef>
                <a:spcPct val="0"/>
              </a:spcBef>
              <a:spcAft>
                <a:spcPct val="0"/>
              </a:spcAft>
              <a:defRPr/>
            </a:pPr>
            <a:r>
              <a:rPr lang="en-US" sz="1428" kern="0" dirty="0">
                <a:solidFill>
                  <a:srgbClr val="E1EDFF"/>
                </a:solidFill>
                <a:latin typeface="Calibri" panose="020F0502020204030204"/>
                <a:ea typeface="Segoe UI" pitchFamily="34" charset="0"/>
                <a:cs typeface="Segoe UI" pitchFamily="34" charset="0"/>
              </a:rPr>
              <a:t>Azure Container Instances</a:t>
            </a:r>
          </a:p>
        </p:txBody>
      </p:sp>
      <p:sp>
        <p:nvSpPr>
          <p:cNvPr id="41" name="Rectangle 40"/>
          <p:cNvSpPr/>
          <p:nvPr/>
        </p:nvSpPr>
        <p:spPr bwMode="auto">
          <a:xfrm>
            <a:off x="8332295" y="2715789"/>
            <a:ext cx="2513702" cy="338934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50663" fontAlgn="base">
              <a:lnSpc>
                <a:spcPct val="90000"/>
              </a:lnSpc>
              <a:spcBef>
                <a:spcPct val="0"/>
              </a:spcBef>
              <a:spcAft>
                <a:spcPct val="0"/>
              </a:spcAft>
              <a:defRPr/>
            </a:pPr>
            <a:r>
              <a:rPr lang="en-US" sz="1632" kern="0">
                <a:solidFill>
                  <a:srgbClr val="E1EDFF"/>
                </a:solidFill>
                <a:latin typeface="Calibri" panose="020F0502020204030204"/>
                <a:ea typeface="Segoe UI" pitchFamily="34" charset="0"/>
                <a:cs typeface="Segoe UI" pitchFamily="34" charset="0"/>
              </a:rPr>
              <a:t>Cloud Services</a:t>
            </a:r>
          </a:p>
        </p:txBody>
      </p:sp>
      <p:sp>
        <p:nvSpPr>
          <p:cNvPr id="42" name="Rectangle 41"/>
          <p:cNvSpPr/>
          <p:nvPr/>
        </p:nvSpPr>
        <p:spPr bwMode="auto">
          <a:xfrm>
            <a:off x="10112153" y="1066168"/>
            <a:ext cx="733337" cy="59971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50663" fontAlgn="base">
              <a:lnSpc>
                <a:spcPct val="90000"/>
              </a:lnSpc>
              <a:spcBef>
                <a:spcPct val="0"/>
              </a:spcBef>
              <a:spcAft>
                <a:spcPct val="0"/>
              </a:spcAft>
              <a:defRPr/>
            </a:pPr>
            <a:r>
              <a:rPr lang="en-US" sz="1198" kern="0">
                <a:solidFill>
                  <a:srgbClr val="FFFFFF"/>
                </a:solidFill>
                <a:latin typeface="Calibri" panose="020F0502020204030204"/>
                <a:ea typeface="Segoe UI" pitchFamily="34" charset="0"/>
                <a:cs typeface="Segoe UI" pitchFamily="34" charset="0"/>
              </a:rPr>
              <a:t>Logic Apps</a:t>
            </a:r>
          </a:p>
        </p:txBody>
      </p:sp>
      <p:sp>
        <p:nvSpPr>
          <p:cNvPr id="44" name="Rectangle 43"/>
          <p:cNvSpPr/>
          <p:nvPr/>
        </p:nvSpPr>
        <p:spPr bwMode="auto">
          <a:xfrm>
            <a:off x="7194914" y="2699609"/>
            <a:ext cx="1098812" cy="1828804"/>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50663"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Azure Batch</a:t>
            </a:r>
          </a:p>
        </p:txBody>
      </p:sp>
      <p:sp>
        <p:nvSpPr>
          <p:cNvPr id="22" name="Rectangle 21">
            <a:extLst>
              <a:ext uri="{FF2B5EF4-FFF2-40B4-BE49-F238E27FC236}">
                <a16:creationId xmlns:a16="http://schemas.microsoft.com/office/drawing/2014/main" id="{12807D4C-F24F-435E-BA4A-D0E20EA52A29}"/>
              </a:ext>
            </a:extLst>
          </p:cNvPr>
          <p:cNvSpPr/>
          <p:nvPr/>
        </p:nvSpPr>
        <p:spPr bwMode="auto">
          <a:xfrm>
            <a:off x="2284388" y="1792393"/>
            <a:ext cx="1127689" cy="73000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75" rIns="0" bIns="149175" numCol="1" spcCol="0" rtlCol="0" fromWordArt="0" anchor="ctr" anchorCtr="0" forceAA="0" compatLnSpc="1">
            <a:prstTxWarp prst="textNoShape">
              <a:avLst/>
            </a:prstTxWarp>
            <a:noAutofit/>
          </a:bodyPr>
          <a:lstStyle/>
          <a:p>
            <a:pPr algn="ctr" defTabSz="950663" fontAlgn="base">
              <a:lnSpc>
                <a:spcPct val="90000"/>
              </a:lnSpc>
              <a:spcBef>
                <a:spcPct val="0"/>
              </a:spcBef>
              <a:spcAft>
                <a:spcPct val="0"/>
              </a:spcAft>
              <a:defRPr/>
            </a:pPr>
            <a:r>
              <a:rPr lang="en-US" sz="1600" kern="0" dirty="0">
                <a:solidFill>
                  <a:srgbClr val="FFFFFF"/>
                </a:solidFill>
                <a:latin typeface="Calibri" panose="020F0502020204030204"/>
                <a:ea typeface="Segoe UI" pitchFamily="34" charset="0"/>
                <a:cs typeface="Segoe UI" pitchFamily="34" charset="0"/>
              </a:rPr>
              <a:t>Kubernetes apps</a:t>
            </a:r>
          </a:p>
        </p:txBody>
      </p:sp>
      <p:sp>
        <p:nvSpPr>
          <p:cNvPr id="7" name="Rectangle 6">
            <a:extLst>
              <a:ext uri="{FF2B5EF4-FFF2-40B4-BE49-F238E27FC236}">
                <a16:creationId xmlns:a16="http://schemas.microsoft.com/office/drawing/2014/main" id="{F2CCB616-744A-4BDF-9DB3-A448AB9278F7}"/>
              </a:ext>
            </a:extLst>
          </p:cNvPr>
          <p:cNvSpPr/>
          <p:nvPr/>
        </p:nvSpPr>
        <p:spPr bwMode="auto">
          <a:xfrm>
            <a:off x="6048295" y="2699612"/>
            <a:ext cx="1098812" cy="392127"/>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Marketplace</a:t>
            </a:r>
          </a:p>
        </p:txBody>
      </p:sp>
      <p:sp>
        <p:nvSpPr>
          <p:cNvPr id="27" name="Rectangle 26">
            <a:extLst>
              <a:ext uri="{FF2B5EF4-FFF2-40B4-BE49-F238E27FC236}">
                <a16:creationId xmlns:a16="http://schemas.microsoft.com/office/drawing/2014/main" id="{3A78569A-EC7C-4AA9-A35D-5A5A05680AED}"/>
              </a:ext>
            </a:extLst>
          </p:cNvPr>
          <p:cNvSpPr/>
          <p:nvPr/>
        </p:nvSpPr>
        <p:spPr bwMode="auto">
          <a:xfrm>
            <a:off x="2295536" y="4564062"/>
            <a:ext cx="5999176" cy="607684"/>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50663"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Azure Container Registry</a:t>
            </a:r>
          </a:p>
          <a:p>
            <a:pPr algn="ctr" defTabSz="950663" fontAlgn="base">
              <a:lnSpc>
                <a:spcPct val="90000"/>
              </a:lnSpc>
              <a:spcBef>
                <a:spcPct val="0"/>
              </a:spcBef>
              <a:spcAft>
                <a:spcPct val="0"/>
              </a:spcAft>
              <a:defRPr/>
            </a:pPr>
            <a:endParaRPr lang="en-US" sz="1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6257352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Container DevOps Workflow</a:t>
            </a:r>
          </a:p>
        </p:txBody>
      </p:sp>
      <p:sp>
        <p:nvSpPr>
          <p:cNvPr id="120" name="Right Arrow 5"/>
          <p:cNvSpPr/>
          <p:nvPr/>
        </p:nvSpPr>
        <p:spPr>
          <a:xfrm>
            <a:off x="808037" y="1973262"/>
            <a:ext cx="2675212" cy="944040"/>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endParaRPr>
          </a:p>
        </p:txBody>
      </p:sp>
      <p:cxnSp>
        <p:nvCxnSpPr>
          <p:cNvPr id="122" name="Straight Arrow Connector 121"/>
          <p:cNvCxnSpPr>
            <a:cxnSpLocks/>
          </p:cNvCxnSpPr>
          <p:nvPr/>
        </p:nvCxnSpPr>
        <p:spPr>
          <a:xfrm>
            <a:off x="4132397" y="3107996"/>
            <a:ext cx="787110" cy="669973"/>
          </a:xfrm>
          <a:prstGeom prst="straightConnector1">
            <a:avLst/>
          </a:prstGeom>
          <a:noFill/>
          <a:ln w="76200" cap="flat" cmpd="sng" algn="ctr">
            <a:solidFill>
              <a:srgbClr val="89CBFF"/>
            </a:solidFill>
            <a:prstDash val="solid"/>
            <a:miter lim="800000"/>
            <a:headEnd type="triangle" w="med" len="lg"/>
            <a:tailEnd type="triangle" w="med" len="lg"/>
          </a:ln>
          <a:effectLst/>
        </p:spPr>
      </p:cxnSp>
      <p:sp>
        <p:nvSpPr>
          <p:cNvPr id="129" name="Right Arrow 5"/>
          <p:cNvSpPr/>
          <p:nvPr/>
        </p:nvSpPr>
        <p:spPr>
          <a:xfrm>
            <a:off x="2953766" y="1973262"/>
            <a:ext cx="2675212" cy="944040"/>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endParaRPr>
          </a:p>
        </p:txBody>
      </p:sp>
      <p:grpSp>
        <p:nvGrpSpPr>
          <p:cNvPr id="130" name="Group 129"/>
          <p:cNvGrpSpPr/>
          <p:nvPr/>
        </p:nvGrpSpPr>
        <p:grpSpPr>
          <a:xfrm>
            <a:off x="2702315" y="1671940"/>
            <a:ext cx="1483698" cy="1527326"/>
            <a:chOff x="2777875" y="1412218"/>
            <a:chExt cx="1483698" cy="1527326"/>
          </a:xfrm>
        </p:grpSpPr>
        <p:sp>
          <p:nvSpPr>
            <p:cNvPr id="131" name="Rounded Rectangle 12"/>
            <p:cNvSpPr/>
            <p:nvPr/>
          </p:nvSpPr>
          <p:spPr>
            <a:xfrm>
              <a:off x="2777875"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endParaRPr>
            </a:p>
          </p:txBody>
        </p:sp>
        <p:sp>
          <p:nvSpPr>
            <p:cNvPr id="132" name="TextBox 131"/>
            <p:cNvSpPr txBox="1"/>
            <p:nvPr/>
          </p:nvSpPr>
          <p:spPr>
            <a:xfrm>
              <a:off x="2825969" y="1794022"/>
              <a:ext cx="1387510" cy="899200"/>
            </a:xfrm>
            <a:prstGeom prst="rect">
              <a:avLst/>
            </a:prstGeom>
          </p:spPr>
          <p:txBody>
            <a:bodyPr vert="horz" wrap="square" lIns="91390" tIns="91390" rIns="91390" bIns="91390" rtlCol="0" anchor="t">
              <a:noAutofit/>
            </a:bodyPr>
            <a:lstStyle/>
            <a:p>
              <a:pPr marL="233205" marR="0" lvl="0" indent="-233205" algn="ctr" defTabSz="89638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rPr>
                <a:t>Build/CI,</a:t>
              </a:r>
            </a:p>
            <a:p>
              <a:pPr marL="233205" marR="0" lvl="0" indent="-233205" algn="ctr" defTabSz="89638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rPr>
                <a:t>Integrate,</a:t>
              </a:r>
            </a:p>
            <a:p>
              <a:pPr marL="233205" marR="0" lvl="0" indent="-233205" algn="ctr" defTabSz="89638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rPr>
                <a:t>Test</a:t>
              </a:r>
            </a:p>
          </p:txBody>
        </p:sp>
        <p:sp>
          <p:nvSpPr>
            <p:cNvPr id="133" name="TextBox 132"/>
            <p:cNvSpPr txBox="1"/>
            <p:nvPr/>
          </p:nvSpPr>
          <p:spPr>
            <a:xfrm>
              <a:off x="3081795" y="1412218"/>
              <a:ext cx="967141" cy="390626"/>
            </a:xfrm>
            <a:prstGeom prst="rect">
              <a:avLst/>
            </a:prstGeom>
          </p:spPr>
          <p:txBody>
            <a:bodyPr vert="horz" wrap="square" lIns="91390" tIns="91390" rIns="91390" bIns="91390" rtlCol="0" anchor="t">
              <a:noAutofit/>
            </a:bodyPr>
            <a:lstStyle/>
            <a:p>
              <a:pPr marL="233205" marR="0" lvl="0" indent="-233205" algn="ctr" defTabSz="896386"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endParaRPr>
            </a:p>
          </p:txBody>
        </p:sp>
        <p:pic>
          <p:nvPicPr>
            <p:cNvPr id="134" name="Picture 4" descr="https://zapier.cachefly.net/storage/services/59152a3a91bfe0ddd2fc9b978448593a.128x128.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704" t="22115" r="21627" b="23287"/>
            <a:stretch/>
          </p:blipFill>
          <p:spPr bwMode="auto">
            <a:xfrm>
              <a:off x="2851964" y="2583249"/>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135" name="Right Arrow 5"/>
          <p:cNvSpPr/>
          <p:nvPr/>
        </p:nvSpPr>
        <p:spPr>
          <a:xfrm rot="16200000">
            <a:off x="302342" y="3620227"/>
            <a:ext cx="1914090" cy="944040"/>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endParaRPr>
          </a:p>
        </p:txBody>
      </p:sp>
      <p:grpSp>
        <p:nvGrpSpPr>
          <p:cNvPr id="137" name="Group 136"/>
          <p:cNvGrpSpPr/>
          <p:nvPr/>
        </p:nvGrpSpPr>
        <p:grpSpPr>
          <a:xfrm>
            <a:off x="177404" y="5040634"/>
            <a:ext cx="2621099" cy="1786754"/>
            <a:chOff x="252964" y="4780912"/>
            <a:chExt cx="2621099" cy="1786754"/>
          </a:xfrm>
        </p:grpSpPr>
        <p:sp>
          <p:nvSpPr>
            <p:cNvPr id="138" name="Rounded Rectangle 11"/>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endParaRPr>
            </a:p>
          </p:txBody>
        </p:sp>
        <p:grpSp>
          <p:nvGrpSpPr>
            <p:cNvPr id="139" name="Group 138"/>
            <p:cNvGrpSpPr/>
            <p:nvPr/>
          </p:nvGrpSpPr>
          <p:grpSpPr>
            <a:xfrm>
              <a:off x="1756065" y="5902498"/>
              <a:ext cx="658373" cy="378242"/>
              <a:chOff x="2195243" y="5902498"/>
              <a:chExt cx="658373" cy="378242"/>
            </a:xfrm>
          </p:grpSpPr>
          <p:sp>
            <p:nvSpPr>
              <p:cNvPr id="151"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ndParaRPr>
              </a:p>
            </p:txBody>
          </p:sp>
          <p:sp>
            <p:nvSpPr>
              <p:cNvPr id="152"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ndParaRPr>
              </a:p>
            </p:txBody>
          </p:sp>
          <p:sp>
            <p:nvSpPr>
              <p:cNvPr id="153"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ndParaRPr>
              </a:p>
            </p:txBody>
          </p:sp>
          <p:sp>
            <p:nvSpPr>
              <p:cNvPr id="154"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ndParaRPr>
              </a:p>
            </p:txBody>
          </p:sp>
          <p:sp>
            <p:nvSpPr>
              <p:cNvPr id="155"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ndParaRPr>
              </a:p>
            </p:txBody>
          </p:sp>
          <p:sp>
            <p:nvSpPr>
              <p:cNvPr id="156"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ndParaRPr>
              </a:p>
            </p:txBody>
          </p:sp>
        </p:grpSp>
        <p:grpSp>
          <p:nvGrpSpPr>
            <p:cNvPr id="140" name="Group 139"/>
            <p:cNvGrpSpPr/>
            <p:nvPr/>
          </p:nvGrpSpPr>
          <p:grpSpPr>
            <a:xfrm>
              <a:off x="606413" y="5902498"/>
              <a:ext cx="658373" cy="378242"/>
              <a:chOff x="1392286" y="5902498"/>
              <a:chExt cx="658373" cy="378242"/>
            </a:xfrm>
          </p:grpSpPr>
          <p:sp>
            <p:nvSpPr>
              <p:cNvPr id="143"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ndParaRPr>
              </a:p>
            </p:txBody>
          </p:sp>
          <p:sp>
            <p:nvSpPr>
              <p:cNvPr id="144"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ndParaRPr>
              </a:p>
            </p:txBody>
          </p:sp>
          <p:sp>
            <p:nvSpPr>
              <p:cNvPr id="145"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ndParaRPr>
              </a:p>
            </p:txBody>
          </p:sp>
          <p:sp>
            <p:nvSpPr>
              <p:cNvPr id="146"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ndParaRPr>
              </a:p>
            </p:txBody>
          </p:sp>
          <p:sp>
            <p:nvSpPr>
              <p:cNvPr id="147"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ndParaRPr>
              </a:p>
            </p:txBody>
          </p:sp>
          <p:sp>
            <p:nvSpPr>
              <p:cNvPr id="148"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ndParaRPr>
              </a:p>
            </p:txBody>
          </p:sp>
          <p:sp>
            <p:nvSpPr>
              <p:cNvPr id="149"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ndParaRPr>
              </a:p>
            </p:txBody>
          </p:sp>
          <p:sp>
            <p:nvSpPr>
              <p:cNvPr id="150"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ndParaRPr>
              </a:p>
            </p:txBody>
          </p:sp>
        </p:grpSp>
        <p:sp>
          <p:nvSpPr>
            <p:cNvPr id="141" name="TextBox 140"/>
            <p:cNvSpPr txBox="1"/>
            <p:nvPr/>
          </p:nvSpPr>
          <p:spPr>
            <a:xfrm>
              <a:off x="252964" y="4876684"/>
              <a:ext cx="967141" cy="390626"/>
            </a:xfrm>
            <a:prstGeom prst="rect">
              <a:avLst/>
            </a:prstGeom>
          </p:spPr>
          <p:txBody>
            <a:bodyPr vert="horz" wrap="square" lIns="91390" tIns="91390" rIns="91390" bIns="91390" rtlCol="0" anchor="t">
              <a:noAutofit/>
            </a:bodyPr>
            <a:lstStyle/>
            <a:p>
              <a:pPr marL="233205" marR="0" lvl="0" indent="-233205" algn="ctr" defTabSz="896386"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endParaRPr>
            </a:p>
          </p:txBody>
        </p:sp>
        <p:pic>
          <p:nvPicPr>
            <p:cNvPr id="142" name="Picture 4" descr="https://zapier.cachefly.net/storage/services/59152a3a91bfe0ddd2fc9b978448593a.128x128.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157" name="Right Arrow 5"/>
          <p:cNvSpPr/>
          <p:nvPr/>
        </p:nvSpPr>
        <p:spPr>
          <a:xfrm>
            <a:off x="5544555" y="1962476"/>
            <a:ext cx="2041084" cy="944040"/>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endParaRPr>
          </a:p>
        </p:txBody>
      </p:sp>
      <p:sp>
        <p:nvSpPr>
          <p:cNvPr id="158" name="Freeform: Shape 157"/>
          <p:cNvSpPr/>
          <p:nvPr/>
        </p:nvSpPr>
        <p:spPr>
          <a:xfrm rot="16200000">
            <a:off x="6683395" y="2847159"/>
            <a:ext cx="4421694" cy="1202278"/>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latin typeface="Segoe UI"/>
              <a:ea typeface="+mj-ea"/>
              <a:cs typeface="+mj-cs"/>
            </a:endParaRPr>
          </a:p>
        </p:txBody>
      </p:sp>
      <p:sp>
        <p:nvSpPr>
          <p:cNvPr id="160" name="Bent Arrow 14"/>
          <p:cNvSpPr/>
          <p:nvPr/>
        </p:nvSpPr>
        <p:spPr>
          <a:xfrm rot="10800000">
            <a:off x="2838995" y="3118797"/>
            <a:ext cx="5846899" cy="3122594"/>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endParaRPr>
          </a:p>
        </p:txBody>
      </p:sp>
      <p:sp>
        <p:nvSpPr>
          <p:cNvPr id="161" name="TextBox 160"/>
          <p:cNvSpPr txBox="1"/>
          <p:nvPr/>
        </p:nvSpPr>
        <p:spPr>
          <a:xfrm>
            <a:off x="4018239" y="5313584"/>
            <a:ext cx="3288464" cy="359100"/>
          </a:xfrm>
          <a:prstGeom prst="rect">
            <a:avLst/>
          </a:prstGeom>
        </p:spPr>
        <p:txBody>
          <a:bodyPr vert="horz" wrap="square" lIns="91390" tIns="91390" rIns="91390" bIns="91390" rtlCol="0" anchor="t">
            <a:noAutofit/>
          </a:bodyPr>
          <a:lstStyle/>
          <a:p>
            <a:pPr algn="ctr" defTabSz="896386">
              <a:defRPr/>
            </a:pPr>
            <a:r>
              <a:rPr lang="en-US" sz="1400" kern="0" dirty="0">
                <a:solidFill>
                  <a:prstClr val="white"/>
                </a:solidFill>
                <a:ea typeface="Segoe UI" panose="020B0502040204020203" pitchFamily="34" charset="0"/>
                <a:cs typeface="Segoe UI" panose="020B0502040204020203" pitchFamily="34" charset="0"/>
              </a:rPr>
              <a:t>Monitor and Diagnose</a:t>
            </a:r>
          </a:p>
        </p:txBody>
      </p:sp>
      <p:sp>
        <p:nvSpPr>
          <p:cNvPr id="162" name="AutoShape 21"/>
          <p:cNvSpPr>
            <a:spLocks noChangeAspect="1" noChangeArrowheads="1" noTextEdit="1"/>
          </p:cNvSpPr>
          <p:nvPr/>
        </p:nvSpPr>
        <p:spPr bwMode="auto">
          <a:xfrm>
            <a:off x="398119" y="5413339"/>
            <a:ext cx="2234594" cy="1441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a:solidFill>
                <a:sysClr val="windowText" lastClr="000000"/>
              </a:solidFill>
              <a:latin typeface="Calibri" panose="020F0502020204030204"/>
            </a:endParaRPr>
          </a:p>
        </p:txBody>
      </p:sp>
      <p:cxnSp>
        <p:nvCxnSpPr>
          <p:cNvPr id="165" name="Straight Arrow Connector 164"/>
          <p:cNvCxnSpPr>
            <a:cxnSpLocks/>
            <a:stCxn id="203" idx="1"/>
          </p:cNvCxnSpPr>
          <p:nvPr/>
        </p:nvCxnSpPr>
        <p:spPr>
          <a:xfrm flipH="1">
            <a:off x="2901869" y="4144728"/>
            <a:ext cx="2007096" cy="1186253"/>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166" name="Group 165"/>
          <p:cNvGrpSpPr/>
          <p:nvPr/>
        </p:nvGrpSpPr>
        <p:grpSpPr>
          <a:xfrm>
            <a:off x="7496828" y="1720752"/>
            <a:ext cx="1488138" cy="1564684"/>
            <a:chOff x="7572388" y="1461030"/>
            <a:chExt cx="1488138" cy="1564684"/>
          </a:xfrm>
        </p:grpSpPr>
        <p:sp>
          <p:nvSpPr>
            <p:cNvPr id="167" name="Rounded Rectangle 26"/>
            <p:cNvSpPr/>
            <p:nvPr/>
          </p:nvSpPr>
          <p:spPr>
            <a:xfrm>
              <a:off x="7576828"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endParaRPr>
            </a:p>
          </p:txBody>
        </p:sp>
        <p:sp>
          <p:nvSpPr>
            <p:cNvPr id="168" name="TextBox 167"/>
            <p:cNvSpPr txBox="1"/>
            <p:nvPr/>
          </p:nvSpPr>
          <p:spPr>
            <a:xfrm>
              <a:off x="7572388" y="2437531"/>
              <a:ext cx="1406898" cy="588183"/>
            </a:xfrm>
            <a:prstGeom prst="rect">
              <a:avLst/>
            </a:prstGeom>
          </p:spPr>
          <p:txBody>
            <a:bodyPr vert="horz" wrap="square" lIns="91390" tIns="91390" rIns="91390" bIns="91390" rtlCol="0" anchor="t">
              <a:noAutofit/>
            </a:bodyPr>
            <a:lstStyle/>
            <a:p>
              <a:pPr marL="233205" marR="0" lvl="0" indent="-233205"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ea typeface="Segoe UI" pitchFamily="34" charset="0"/>
                  <a:cs typeface="Segoe UI" panose="020B0502040204020203" pitchFamily="34" charset="0"/>
                </a:rPr>
                <a:t>Production</a:t>
              </a:r>
            </a:p>
            <a:p>
              <a:pPr marL="233205" marR="0" lvl="0" indent="-233205"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ea typeface="Segoe UI" pitchFamily="34" charset="0"/>
                  <a:cs typeface="Segoe UI" panose="020B0502040204020203" pitchFamily="34" charset="0"/>
                </a:rPr>
                <a:t>environments</a:t>
              </a:r>
            </a:p>
          </p:txBody>
        </p:sp>
        <p:sp>
          <p:nvSpPr>
            <p:cNvPr id="169" name="TextBox 168"/>
            <p:cNvSpPr txBox="1"/>
            <p:nvPr/>
          </p:nvSpPr>
          <p:spPr>
            <a:xfrm>
              <a:off x="7632963" y="1680614"/>
              <a:ext cx="1411380" cy="427319"/>
            </a:xfrm>
            <a:prstGeom prst="rect">
              <a:avLst/>
            </a:prstGeom>
          </p:spPr>
          <p:txBody>
            <a:bodyPr vert="horz" wrap="square" lIns="91390" tIns="91390" rIns="91390" bIns="91390" rtlCol="0" anchor="t">
              <a:noAutofit/>
            </a:bodyPr>
            <a:lstStyle/>
            <a:p>
              <a:pPr marL="233205" marR="0" lvl="0" indent="-233205" algn="ctr" defTabSz="89638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Segoe UI" pitchFamily="34" charset="0"/>
                  <a:cs typeface="Segoe UI" panose="020B0502040204020203" pitchFamily="34" charset="0"/>
                </a:rPr>
                <a:t>Run, Manage</a:t>
              </a:r>
            </a:p>
          </p:txBody>
        </p:sp>
        <p:sp>
          <p:nvSpPr>
            <p:cNvPr id="170" name="Rectangle 169"/>
            <p:cNvSpPr/>
            <p:nvPr/>
          </p:nvSpPr>
          <p:spPr>
            <a:xfrm>
              <a:off x="7683226" y="2034185"/>
              <a:ext cx="1262181" cy="43214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1" name="Picture 170"/>
            <p:cNvPicPr>
              <a:picLocks noChangeAspect="1"/>
            </p:cNvPicPr>
            <p:nvPr/>
          </p:nvPicPr>
          <p:blipFill>
            <a:blip r:embed="rId4"/>
            <a:stretch>
              <a:fillRect/>
            </a:stretch>
          </p:blipFill>
          <p:spPr>
            <a:xfrm>
              <a:off x="7769766" y="2080979"/>
              <a:ext cx="392605" cy="338551"/>
            </a:xfrm>
            <a:prstGeom prst="rect">
              <a:avLst/>
            </a:prstGeom>
          </p:spPr>
        </p:pic>
        <p:pic>
          <p:nvPicPr>
            <p:cNvPr id="173" name="Picture 172"/>
            <p:cNvPicPr>
              <a:picLocks noChangeAspect="1"/>
            </p:cNvPicPr>
            <p:nvPr/>
          </p:nvPicPr>
          <p:blipFill>
            <a:blip r:embed="rId5"/>
            <a:stretch>
              <a:fillRect/>
            </a:stretch>
          </p:blipFill>
          <p:spPr>
            <a:xfrm>
              <a:off x="8296301" y="2105507"/>
              <a:ext cx="628748" cy="308658"/>
            </a:xfrm>
            <a:prstGeom prst="rect">
              <a:avLst/>
            </a:prstGeom>
          </p:spPr>
        </p:pic>
        <p:cxnSp>
          <p:nvCxnSpPr>
            <p:cNvPr id="174" name="Straight Connector 173"/>
            <p:cNvCxnSpPr/>
            <p:nvPr/>
          </p:nvCxnSpPr>
          <p:spPr>
            <a:xfrm>
              <a:off x="8199520" y="2090620"/>
              <a:ext cx="96781" cy="211951"/>
            </a:xfrm>
            <a:prstGeom prst="line">
              <a:avLst/>
            </a:prstGeom>
            <a:noFill/>
            <a:ln w="6350" cap="flat" cmpd="sng" algn="ctr">
              <a:solidFill>
                <a:sysClr val="windowText" lastClr="000000"/>
              </a:solidFill>
              <a:prstDash val="dash"/>
              <a:miter lim="800000"/>
            </a:ln>
            <a:effectLst/>
          </p:spPr>
        </p:cxnSp>
        <p:cxnSp>
          <p:nvCxnSpPr>
            <p:cNvPr id="175" name="Straight Connector 174"/>
            <p:cNvCxnSpPr/>
            <p:nvPr/>
          </p:nvCxnSpPr>
          <p:spPr>
            <a:xfrm flipV="1">
              <a:off x="8190439" y="2398285"/>
              <a:ext cx="116983" cy="29765"/>
            </a:xfrm>
            <a:prstGeom prst="line">
              <a:avLst/>
            </a:prstGeom>
            <a:noFill/>
            <a:ln w="6350" cap="flat" cmpd="sng" algn="ctr">
              <a:solidFill>
                <a:sysClr val="windowText" lastClr="000000"/>
              </a:solidFill>
              <a:prstDash val="dash"/>
              <a:miter lim="800000"/>
            </a:ln>
            <a:effectLst/>
          </p:spPr>
        </p:cxnSp>
        <p:sp>
          <p:nvSpPr>
            <p:cNvPr id="176" name="Rectangle: Rounded Corners 175"/>
            <p:cNvSpPr/>
            <p:nvPr/>
          </p:nvSpPr>
          <p:spPr>
            <a:xfrm>
              <a:off x="7725711" y="2057484"/>
              <a:ext cx="482889" cy="380047"/>
            </a:xfrm>
            <a:prstGeom prst="roundRect">
              <a:avLst/>
            </a:prstGeom>
            <a:no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77" name="Group 176"/>
          <p:cNvGrpSpPr/>
          <p:nvPr/>
        </p:nvGrpSpPr>
        <p:grpSpPr>
          <a:xfrm>
            <a:off x="4606341" y="5113844"/>
            <a:ext cx="2069421" cy="1506161"/>
            <a:chOff x="4681901" y="4854122"/>
            <a:chExt cx="2069421" cy="1506161"/>
          </a:xfrm>
        </p:grpSpPr>
        <p:pic>
          <p:nvPicPr>
            <p:cNvPr id="178" name="Picture 177"/>
            <p:cNvPicPr>
              <a:picLocks noChangeAspect="1"/>
            </p:cNvPicPr>
            <p:nvPr/>
          </p:nvPicPr>
          <p:blipFill>
            <a:blip r:embed="rId6">
              <a:duotone>
                <a:prstClr val="black"/>
                <a:srgbClr val="A5A5A5">
                  <a:tint val="45000"/>
                  <a:satMod val="400000"/>
                </a:srgbClr>
              </a:duotone>
            </a:blip>
            <a:stretch>
              <a:fillRect/>
            </a:stretch>
          </p:blipFill>
          <p:spPr>
            <a:xfrm>
              <a:off x="4681901" y="4854122"/>
              <a:ext cx="2069421" cy="1506161"/>
            </a:xfrm>
            <a:prstGeom prst="rect">
              <a:avLst/>
            </a:prstGeom>
          </p:spPr>
        </p:pic>
        <p:sp>
          <p:nvSpPr>
            <p:cNvPr id="179" name="Rectangle 178"/>
            <p:cNvSpPr/>
            <p:nvPr/>
          </p:nvSpPr>
          <p:spPr>
            <a:xfrm>
              <a:off x="4984766" y="4897716"/>
              <a:ext cx="1705477" cy="202787"/>
            </a:xfrm>
            <a:prstGeom prst="rect">
              <a:avLst/>
            </a:prstGeom>
            <a:solidFill>
              <a:srgbClr val="65656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81" name="Group 180"/>
          <p:cNvGrpSpPr/>
          <p:nvPr/>
        </p:nvGrpSpPr>
        <p:grpSpPr>
          <a:xfrm>
            <a:off x="9477729" y="1237451"/>
            <a:ext cx="2563550" cy="621314"/>
            <a:chOff x="2260698" y="1058892"/>
            <a:chExt cx="2563550" cy="621314"/>
          </a:xfrm>
        </p:grpSpPr>
        <p:sp>
          <p:nvSpPr>
            <p:cNvPr id="182" name="Rectangle 181"/>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rPr>
                <a:t>Container Service</a:t>
              </a:r>
            </a:p>
          </p:txBody>
        </p:sp>
        <p:pic>
          <p:nvPicPr>
            <p:cNvPr id="183" name="Picture 182"/>
            <p:cNvPicPr>
              <a:picLocks noChangeAspect="1"/>
            </p:cNvPicPr>
            <p:nvPr/>
          </p:nvPicPr>
          <p:blipFill>
            <a:blip r:embed="rId7"/>
            <a:stretch>
              <a:fillRect/>
            </a:stretch>
          </p:blipFill>
          <p:spPr>
            <a:xfrm>
              <a:off x="2308837" y="1104529"/>
              <a:ext cx="650738" cy="495720"/>
            </a:xfrm>
            <a:prstGeom prst="rect">
              <a:avLst/>
            </a:prstGeom>
          </p:spPr>
        </p:pic>
      </p:grpSp>
      <p:grpSp>
        <p:nvGrpSpPr>
          <p:cNvPr id="184" name="Group 183"/>
          <p:cNvGrpSpPr/>
          <p:nvPr/>
        </p:nvGrpSpPr>
        <p:grpSpPr>
          <a:xfrm>
            <a:off x="9477729" y="1870591"/>
            <a:ext cx="2563550" cy="621314"/>
            <a:chOff x="2260698" y="1672902"/>
            <a:chExt cx="2563550" cy="621314"/>
          </a:xfrm>
        </p:grpSpPr>
        <p:sp>
          <p:nvSpPr>
            <p:cNvPr id="185" name="Rectangle 184"/>
            <p:cNvSpPr/>
            <p:nvPr/>
          </p:nvSpPr>
          <p:spPr>
            <a:xfrm>
              <a:off x="2260698" y="167290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rPr>
                <a:t>Service Fabric</a:t>
              </a:r>
            </a:p>
          </p:txBody>
        </p:sp>
        <p:pic>
          <p:nvPicPr>
            <p:cNvPr id="186" name="Picture 185"/>
            <p:cNvPicPr>
              <a:picLocks noChangeAspect="1"/>
            </p:cNvPicPr>
            <p:nvPr/>
          </p:nvPicPr>
          <p:blipFill>
            <a:blip r:embed="rId8"/>
            <a:stretch>
              <a:fillRect/>
            </a:stretch>
          </p:blipFill>
          <p:spPr>
            <a:xfrm>
              <a:off x="2386537" y="1735699"/>
              <a:ext cx="495338" cy="495720"/>
            </a:xfrm>
            <a:prstGeom prst="rect">
              <a:avLst/>
            </a:prstGeom>
          </p:spPr>
        </p:pic>
      </p:grpSp>
      <p:sp>
        <p:nvSpPr>
          <p:cNvPr id="188" name="Rectangle 187"/>
          <p:cNvSpPr/>
          <p:nvPr/>
        </p:nvSpPr>
        <p:spPr>
          <a:xfrm>
            <a:off x="9477729" y="3136871"/>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algn="ctr" defTabSz="896386">
              <a:defRPr/>
            </a:pPr>
            <a:r>
              <a:rPr lang="en-US" sz="1600" kern="0" dirty="0">
                <a:solidFill>
                  <a:prstClr val="white"/>
                </a:solidFill>
              </a:rPr>
              <a:t>coming soon</a:t>
            </a:r>
          </a:p>
        </p:txBody>
      </p:sp>
      <p:grpSp>
        <p:nvGrpSpPr>
          <p:cNvPr id="190" name="Group 189"/>
          <p:cNvGrpSpPr/>
          <p:nvPr/>
        </p:nvGrpSpPr>
        <p:grpSpPr>
          <a:xfrm>
            <a:off x="9477729" y="2503731"/>
            <a:ext cx="2563550" cy="621314"/>
            <a:chOff x="2260698" y="2350204"/>
            <a:chExt cx="2563550" cy="621314"/>
          </a:xfrm>
        </p:grpSpPr>
        <p:sp>
          <p:nvSpPr>
            <p:cNvPr id="191" name="Rectangle 190"/>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rPr>
                <a:t>App Services</a:t>
              </a:r>
            </a:p>
          </p:txBody>
        </p:sp>
        <p:pic>
          <p:nvPicPr>
            <p:cNvPr id="192" name="Picture 191"/>
            <p:cNvPicPr>
              <a:picLocks noChangeAspect="1"/>
            </p:cNvPicPr>
            <p:nvPr/>
          </p:nvPicPr>
          <p:blipFill>
            <a:blip r:embed="rId9"/>
            <a:stretch>
              <a:fillRect/>
            </a:stretch>
          </p:blipFill>
          <p:spPr>
            <a:xfrm>
              <a:off x="2386538" y="2409936"/>
              <a:ext cx="495337" cy="495720"/>
            </a:xfrm>
            <a:prstGeom prst="rect">
              <a:avLst/>
            </a:prstGeom>
          </p:spPr>
        </p:pic>
      </p:grpSp>
      <p:sp>
        <p:nvSpPr>
          <p:cNvPr id="194" name="Rectangle 193"/>
          <p:cNvSpPr/>
          <p:nvPr/>
        </p:nvSpPr>
        <p:spPr>
          <a:xfrm>
            <a:off x="9477729" y="3770011"/>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rPr>
              <a:t>…</a:t>
            </a:r>
          </a:p>
        </p:txBody>
      </p:sp>
      <p:sp>
        <p:nvSpPr>
          <p:cNvPr id="197" name="Rectangle 196"/>
          <p:cNvSpPr/>
          <p:nvPr/>
        </p:nvSpPr>
        <p:spPr>
          <a:xfrm>
            <a:off x="9477729" y="5036289"/>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rPr>
              <a:t>…</a:t>
            </a:r>
          </a:p>
        </p:txBody>
      </p:sp>
      <p:sp>
        <p:nvSpPr>
          <p:cNvPr id="200" name="Rectangle 199"/>
          <p:cNvSpPr/>
          <p:nvPr/>
        </p:nvSpPr>
        <p:spPr>
          <a:xfrm>
            <a:off x="9477729" y="4403151"/>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rPr>
              <a:t>…</a:t>
            </a:r>
          </a:p>
        </p:txBody>
      </p:sp>
      <p:grpSp>
        <p:nvGrpSpPr>
          <p:cNvPr id="202" name="Group 201"/>
          <p:cNvGrpSpPr/>
          <p:nvPr/>
        </p:nvGrpSpPr>
        <p:grpSpPr>
          <a:xfrm>
            <a:off x="4908965" y="3405471"/>
            <a:ext cx="1560868" cy="1478514"/>
            <a:chOff x="4863724" y="3106743"/>
            <a:chExt cx="1560868" cy="1478514"/>
          </a:xfrm>
        </p:grpSpPr>
        <p:sp>
          <p:nvSpPr>
            <p:cNvPr id="203" name="Rounded Rectangle 12"/>
            <p:cNvSpPr/>
            <p:nvPr/>
          </p:nvSpPr>
          <p:spPr>
            <a:xfrm>
              <a:off x="4863724" y="3106743"/>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endParaRPr>
            </a:p>
          </p:txBody>
        </p:sp>
        <p:sp>
          <p:nvSpPr>
            <p:cNvPr id="204" name="Rectangle 203"/>
            <p:cNvSpPr/>
            <p:nvPr/>
          </p:nvSpPr>
          <p:spPr>
            <a:xfrm>
              <a:off x="5459227" y="3546106"/>
              <a:ext cx="965365" cy="60016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rPr>
                <a:t>Azure Container Registry</a:t>
              </a:r>
            </a:p>
          </p:txBody>
        </p:sp>
      </p:grpSp>
      <p:grpSp>
        <p:nvGrpSpPr>
          <p:cNvPr id="206" name="Group 205"/>
          <p:cNvGrpSpPr/>
          <p:nvPr/>
        </p:nvGrpSpPr>
        <p:grpSpPr>
          <a:xfrm>
            <a:off x="822916" y="5373500"/>
            <a:ext cx="1346048" cy="896502"/>
            <a:chOff x="1883426" y="5104140"/>
            <a:chExt cx="1346048" cy="896502"/>
          </a:xfrm>
        </p:grpSpPr>
        <p:pic>
          <p:nvPicPr>
            <p:cNvPr id="207" name="Picture 206"/>
            <p:cNvPicPr>
              <a:picLocks noChangeAspect="1"/>
            </p:cNvPicPr>
            <p:nvPr/>
          </p:nvPicPr>
          <p:blipFill>
            <a:blip r:embed="rId10"/>
            <a:stretch>
              <a:fillRect/>
            </a:stretch>
          </p:blipFill>
          <p:spPr>
            <a:xfrm>
              <a:off x="2145264" y="5243497"/>
              <a:ext cx="668742" cy="618646"/>
            </a:xfrm>
            <a:prstGeom prst="rect">
              <a:avLst/>
            </a:prstGeom>
          </p:spPr>
        </p:pic>
        <p:sp>
          <p:nvSpPr>
            <p:cNvPr id="208" name="Rectangle 207"/>
            <p:cNvSpPr/>
            <p:nvPr/>
          </p:nvSpPr>
          <p:spPr>
            <a:xfrm>
              <a:off x="1883426" y="5483571"/>
              <a:ext cx="267702" cy="138499"/>
            </a:xfrm>
            <a:prstGeom prst="rect">
              <a:avLst/>
            </a:prstGeom>
          </p:spPr>
          <p:txBody>
            <a:bodyPr wrap="none" lIns="0" tIns="0" rIns="0" bIns="0">
              <a:spAutoFit/>
            </a:bodyPr>
            <a:lstStyle/>
            <a:p>
              <a:pPr defTabSz="914400">
                <a:defRPr/>
              </a:pPr>
              <a:r>
                <a:rPr lang="en-US" sz="900" kern="0" dirty="0">
                  <a:solidFill>
                    <a:prstClr val="white"/>
                  </a:solidFill>
                  <a:ea typeface="Segoe UI" panose="020B0502040204020203" pitchFamily="34" charset="0"/>
                  <a:cs typeface="Segoe UI" panose="020B0502040204020203" pitchFamily="34" charset="0"/>
                </a:rPr>
                <a:t>Code</a:t>
              </a:r>
            </a:p>
          </p:txBody>
        </p:sp>
        <p:sp>
          <p:nvSpPr>
            <p:cNvPr id="209" name="Rectangle 208"/>
            <p:cNvSpPr/>
            <p:nvPr/>
          </p:nvSpPr>
          <p:spPr>
            <a:xfrm>
              <a:off x="2379447" y="5104140"/>
              <a:ext cx="200376" cy="138499"/>
            </a:xfrm>
            <a:prstGeom prst="rect">
              <a:avLst/>
            </a:prstGeom>
          </p:spPr>
          <p:txBody>
            <a:bodyPr wrap="none" lIns="0" tIns="0" rIns="0" bIns="0">
              <a:spAutoFit/>
            </a:bodyPr>
            <a:lstStyle/>
            <a:p>
              <a:pPr defTabSz="914400">
                <a:defRPr/>
              </a:pPr>
              <a:r>
                <a:rPr lang="en-US" sz="900" kern="0" dirty="0">
                  <a:solidFill>
                    <a:prstClr val="white"/>
                  </a:solidFill>
                  <a:ea typeface="Segoe UI" panose="020B0502040204020203" pitchFamily="34" charset="0"/>
                  <a:cs typeface="Segoe UI" panose="020B0502040204020203" pitchFamily="34" charset="0"/>
                </a:rPr>
                <a:t>Run</a:t>
              </a:r>
            </a:p>
          </p:txBody>
        </p:sp>
        <p:sp>
          <p:nvSpPr>
            <p:cNvPr id="210" name="Rectangle 209"/>
            <p:cNvSpPr/>
            <p:nvPr/>
          </p:nvSpPr>
          <p:spPr>
            <a:xfrm>
              <a:off x="2817502" y="5483571"/>
              <a:ext cx="411972" cy="138499"/>
            </a:xfrm>
            <a:prstGeom prst="rect">
              <a:avLst/>
            </a:prstGeom>
          </p:spPr>
          <p:txBody>
            <a:bodyPr wrap="none" lIns="0" tIns="0" rIns="0" bIns="0">
              <a:spAutoFit/>
            </a:bodyPr>
            <a:lstStyle/>
            <a:p>
              <a:pPr defTabSz="914400">
                <a:defRPr/>
              </a:pPr>
              <a:r>
                <a:rPr lang="en-US" sz="900" kern="0" dirty="0">
                  <a:solidFill>
                    <a:prstClr val="white"/>
                  </a:solidFill>
                  <a:ea typeface="Segoe UI" panose="020B0502040204020203" pitchFamily="34" charset="0"/>
                  <a:cs typeface="Segoe UI" panose="020B0502040204020203" pitchFamily="34" charset="0"/>
                </a:rPr>
                <a:t>Validate</a:t>
              </a:r>
            </a:p>
          </p:txBody>
        </p:sp>
        <p:sp>
          <p:nvSpPr>
            <p:cNvPr id="211" name="Rectangle 210"/>
            <p:cNvSpPr/>
            <p:nvPr/>
          </p:nvSpPr>
          <p:spPr>
            <a:xfrm>
              <a:off x="2308915" y="5862143"/>
              <a:ext cx="341440" cy="138499"/>
            </a:xfrm>
            <a:prstGeom prst="rect">
              <a:avLst/>
            </a:prstGeom>
          </p:spPr>
          <p:txBody>
            <a:bodyPr wrap="none" lIns="0" tIns="0" rIns="0" bIns="0">
              <a:spAutoFit/>
            </a:bodyPr>
            <a:lstStyle/>
            <a:p>
              <a:pPr defTabSz="914400">
                <a:defRPr/>
              </a:pPr>
              <a:r>
                <a:rPr lang="en-US" sz="900" kern="0" dirty="0">
                  <a:solidFill>
                    <a:prstClr val="white"/>
                  </a:solidFill>
                  <a:ea typeface="Segoe UI" panose="020B0502040204020203" pitchFamily="34" charset="0"/>
                  <a:cs typeface="Segoe UI" panose="020B0502040204020203" pitchFamily="34" charset="0"/>
                </a:rPr>
                <a:t>Debug</a:t>
              </a:r>
            </a:p>
          </p:txBody>
        </p:sp>
      </p:grpSp>
      <p:grpSp>
        <p:nvGrpSpPr>
          <p:cNvPr id="212" name="Group 211"/>
          <p:cNvGrpSpPr/>
          <p:nvPr/>
        </p:nvGrpSpPr>
        <p:grpSpPr>
          <a:xfrm>
            <a:off x="1293821" y="5062090"/>
            <a:ext cx="1509926" cy="895613"/>
            <a:chOff x="1369381" y="4802368"/>
            <a:chExt cx="1509926" cy="895613"/>
          </a:xfrm>
        </p:grpSpPr>
        <p:pic>
          <p:nvPicPr>
            <p:cNvPr id="213" name="Picture 12" descr="Image result for docker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0309" y="4802368"/>
              <a:ext cx="598998" cy="39933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_x0020_6" descr="image016"/>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5" name="Rectangle 214"/>
          <p:cNvSpPr/>
          <p:nvPr/>
        </p:nvSpPr>
        <p:spPr>
          <a:xfrm>
            <a:off x="211929" y="5012615"/>
            <a:ext cx="1119369" cy="292388"/>
          </a:xfrm>
          <a:prstGeom prst="rect">
            <a:avLst/>
          </a:prstGeom>
        </p:spPr>
        <p:txBody>
          <a:bodyPr wrap="square">
            <a:spAutoFit/>
          </a:bodyPr>
          <a:lstStyle/>
          <a:p>
            <a:pPr defTabSz="914400">
              <a:defRPr/>
            </a:pPr>
            <a:r>
              <a:rPr lang="en-US" sz="1300" i="1" kern="0" dirty="0">
                <a:solidFill>
                  <a:prstClr val="white"/>
                </a:solidFill>
                <a:ea typeface="Segoe UI" panose="020B0502040204020203" pitchFamily="34" charset="0"/>
                <a:cs typeface="Segoe UI" panose="020B0502040204020203" pitchFamily="34" charset="0"/>
              </a:rPr>
              <a:t>Inner-Loop</a:t>
            </a:r>
          </a:p>
        </p:txBody>
      </p:sp>
      <p:pic>
        <p:nvPicPr>
          <p:cNvPr id="216" name="Picture 12" descr="Image result for docker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83472" y="2759700"/>
            <a:ext cx="598998" cy="399332"/>
          </a:xfrm>
          <a:prstGeom prst="rect">
            <a:avLst/>
          </a:prstGeom>
          <a:noFill/>
          <a:extLst>
            <a:ext uri="{909E8E84-426E-40DD-AFC4-6F175D3DCCD1}">
              <a14:hiddenFill xmlns:a14="http://schemas.microsoft.com/office/drawing/2010/main">
                <a:solidFill>
                  <a:srgbClr val="FFFFFF"/>
                </a:solidFill>
              </a14:hiddenFill>
            </a:ext>
          </a:extLst>
        </p:spPr>
      </p:pic>
      <p:grpSp>
        <p:nvGrpSpPr>
          <p:cNvPr id="218" name="Group 217"/>
          <p:cNvGrpSpPr/>
          <p:nvPr/>
        </p:nvGrpSpPr>
        <p:grpSpPr>
          <a:xfrm>
            <a:off x="4899203" y="1647432"/>
            <a:ext cx="1483698" cy="1551834"/>
            <a:chOff x="4974763" y="1387710"/>
            <a:chExt cx="1483698" cy="1551834"/>
          </a:xfrm>
        </p:grpSpPr>
        <p:sp>
          <p:nvSpPr>
            <p:cNvPr id="219" name="Rounded Rectangle 12"/>
            <p:cNvSpPr/>
            <p:nvPr/>
          </p:nvSpPr>
          <p:spPr>
            <a:xfrm>
              <a:off x="4974763"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endParaRPr>
            </a:p>
          </p:txBody>
        </p:sp>
        <p:sp>
          <p:nvSpPr>
            <p:cNvPr id="220" name="TextBox 219"/>
            <p:cNvSpPr txBox="1"/>
            <p:nvPr/>
          </p:nvSpPr>
          <p:spPr>
            <a:xfrm>
              <a:off x="5150687" y="1935424"/>
              <a:ext cx="1240480" cy="310392"/>
            </a:xfrm>
            <a:prstGeom prst="rect">
              <a:avLst/>
            </a:prstGeom>
          </p:spPr>
          <p:txBody>
            <a:bodyPr vert="horz" wrap="square" lIns="91390" tIns="91390" rIns="91390" bIns="91390" rtlCol="0" anchor="t">
              <a:noAutofit/>
            </a:bodyPr>
            <a:lstStyle/>
            <a:p>
              <a:pPr marL="233205" marR="0" lvl="0" indent="-233205" algn="ctr" defTabSz="89638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rPr>
                <a:t>CD, Deploy</a:t>
              </a:r>
            </a:p>
          </p:txBody>
        </p:sp>
        <p:sp>
          <p:nvSpPr>
            <p:cNvPr id="221" name="TextBox 220"/>
            <p:cNvSpPr txBox="1"/>
            <p:nvPr/>
          </p:nvSpPr>
          <p:spPr>
            <a:xfrm>
              <a:off x="5223238" y="1387710"/>
              <a:ext cx="967141" cy="390626"/>
            </a:xfrm>
            <a:prstGeom prst="rect">
              <a:avLst/>
            </a:prstGeom>
          </p:spPr>
          <p:txBody>
            <a:bodyPr vert="horz" wrap="square" lIns="91390" tIns="91390" rIns="91390" bIns="91390" rtlCol="0" anchor="t">
              <a:noAutofit/>
            </a:bodyPr>
            <a:lstStyle/>
            <a:p>
              <a:pPr marL="233205" marR="0" lvl="0" indent="-233205" algn="ctr" defTabSz="896386"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endParaRPr>
            </a:p>
          </p:txBody>
        </p:sp>
        <p:pic>
          <p:nvPicPr>
            <p:cNvPr id="222" name="Picture 4" descr="https://zapier.cachefly.net/storage/services/59152a3a91bfe0ddd2fc9b978448593a.128x128.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704" t="22115" r="21627" b="23287"/>
            <a:stretch/>
          </p:blipFill>
          <p:spPr bwMode="auto">
            <a:xfrm>
              <a:off x="5081784" y="2571440"/>
              <a:ext cx="293484" cy="27312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4" name="Straight Arrow Connector 223"/>
          <p:cNvCxnSpPr>
            <a:cxnSpLocks/>
          </p:cNvCxnSpPr>
          <p:nvPr/>
        </p:nvCxnSpPr>
        <p:spPr>
          <a:xfrm flipV="1">
            <a:off x="6387341" y="3129380"/>
            <a:ext cx="1167160" cy="572509"/>
          </a:xfrm>
          <a:prstGeom prst="straightConnector1">
            <a:avLst/>
          </a:prstGeom>
          <a:noFill/>
          <a:ln w="76200" cap="flat" cmpd="sng" algn="ctr">
            <a:solidFill>
              <a:srgbClr val="89CBFF"/>
            </a:solidFill>
            <a:prstDash val="solid"/>
            <a:miter lim="800000"/>
            <a:headEnd type="none"/>
            <a:tailEnd type="triangle" w="med" len="lg"/>
          </a:ln>
          <a:effectLst/>
        </p:spPr>
      </p:cxnSp>
      <p:pic>
        <p:nvPicPr>
          <p:cNvPr id="225" name="Picture 12" descr="Image result for docker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30742" y="2759700"/>
            <a:ext cx="598998" cy="399332"/>
          </a:xfrm>
          <a:prstGeom prst="rect">
            <a:avLst/>
          </a:prstGeom>
          <a:noFill/>
          <a:extLst>
            <a:ext uri="{909E8E84-426E-40DD-AFC4-6F175D3DCCD1}">
              <a14:hiddenFill xmlns:a14="http://schemas.microsoft.com/office/drawing/2010/main">
                <a:solidFill>
                  <a:srgbClr val="FFFFFF"/>
                </a:solidFill>
              </a14:hiddenFill>
            </a:ext>
          </a:extLst>
        </p:spPr>
      </p:pic>
      <p:grpSp>
        <p:nvGrpSpPr>
          <p:cNvPr id="228" name="Group 227"/>
          <p:cNvGrpSpPr/>
          <p:nvPr/>
        </p:nvGrpSpPr>
        <p:grpSpPr>
          <a:xfrm>
            <a:off x="533111" y="1688472"/>
            <a:ext cx="1512591" cy="1510794"/>
            <a:chOff x="608671" y="1428750"/>
            <a:chExt cx="1512591" cy="1510794"/>
          </a:xfrm>
        </p:grpSpPr>
        <p:sp>
          <p:nvSpPr>
            <p:cNvPr id="229" name="Rounded Rectangle 11"/>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endParaRPr>
            </a:p>
          </p:txBody>
        </p:sp>
        <p:sp>
          <p:nvSpPr>
            <p:cNvPr id="230" name="TextBox 229"/>
            <p:cNvSpPr txBox="1"/>
            <p:nvPr/>
          </p:nvSpPr>
          <p:spPr>
            <a:xfrm>
              <a:off x="659206" y="1806524"/>
              <a:ext cx="1375377" cy="876125"/>
            </a:xfrm>
            <a:prstGeom prst="rect">
              <a:avLst/>
            </a:prstGeom>
          </p:spPr>
          <p:txBody>
            <a:bodyPr vert="horz" wrap="square" lIns="91390" tIns="91390" rIns="91390" bIns="91390" rtlCol="0" anchor="t">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rPr>
                <a:t>Source Code Control</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rPr>
                <a:t>(SCC)</a:t>
              </a:r>
            </a:p>
          </p:txBody>
        </p:sp>
        <p:sp>
          <p:nvSpPr>
            <p:cNvPr id="231" name="TextBox 230"/>
            <p:cNvSpPr txBox="1"/>
            <p:nvPr/>
          </p:nvSpPr>
          <p:spPr>
            <a:xfrm>
              <a:off x="889041" y="1428750"/>
              <a:ext cx="967141" cy="390626"/>
            </a:xfrm>
            <a:prstGeom prst="rect">
              <a:avLst/>
            </a:prstGeom>
          </p:spPr>
          <p:txBody>
            <a:bodyPr vert="horz" wrap="square" lIns="91390" tIns="91390" rIns="91390" bIns="91390" rtlCol="0" anchor="t">
              <a:noAutofit/>
            </a:bodyPr>
            <a:lstStyle/>
            <a:p>
              <a:pPr marL="233205" marR="0" lvl="0" indent="-233205" algn="ctr" defTabSz="896386"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white"/>
                </a:solidFill>
                <a:effectLst/>
                <a:uLnTx/>
                <a:uFillTx/>
                <a:ea typeface="Segoe UI" panose="020B0502040204020203" pitchFamily="34" charset="0"/>
                <a:cs typeface="Segoe UI" panose="020B0502040204020203" pitchFamily="34" charset="0"/>
              </a:endParaRPr>
            </a:p>
          </p:txBody>
        </p:sp>
        <p:pic>
          <p:nvPicPr>
            <p:cNvPr id="232" name="Picture 231"/>
            <p:cNvPicPr>
              <a:picLocks noChangeAspect="1"/>
            </p:cNvPicPr>
            <p:nvPr/>
          </p:nvPicPr>
          <p:blipFill>
            <a:blip r:embed="rId14"/>
            <a:stretch>
              <a:fillRect/>
            </a:stretch>
          </p:blipFill>
          <p:spPr>
            <a:xfrm>
              <a:off x="679478" y="2532713"/>
              <a:ext cx="360364" cy="358071"/>
            </a:xfrm>
            <a:prstGeom prst="rect">
              <a:avLst/>
            </a:prstGeom>
          </p:spPr>
        </p:pic>
        <p:pic>
          <p:nvPicPr>
            <p:cNvPr id="233" name="Picture 4" descr="https://zapier.cachefly.net/storage/services/59152a3a91bfe0ddd2fc9b978448593a.128x128.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704" t="22115" r="21627" b="23287"/>
            <a:stretch/>
          </p:blipFill>
          <p:spPr bwMode="auto">
            <a:xfrm>
              <a:off x="1446721" y="2600418"/>
              <a:ext cx="293484" cy="273126"/>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10" descr="https://wiki.jenkins-ci.org/download/attachments/2916393/logo-title.png?version=1&amp;modificationDate=1302753947000"/>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r="72203"/>
            <a:stretch/>
          </p:blipFill>
          <p:spPr bwMode="auto">
            <a:xfrm>
              <a:off x="1771836" y="2505804"/>
              <a:ext cx="349426" cy="404286"/>
            </a:xfrm>
            <a:prstGeom prst="rect">
              <a:avLst/>
            </a:prstGeom>
            <a:noFill/>
            <a:extLst>
              <a:ext uri="{909E8E84-426E-40DD-AFC4-6F175D3DCCD1}">
                <a14:hiddenFill xmlns:a14="http://schemas.microsoft.com/office/drawing/2010/main">
                  <a:solidFill>
                    <a:srgbClr val="FFFFFF"/>
                  </a:solidFill>
                </a14:hiddenFill>
              </a:ext>
            </a:extLst>
          </p:spPr>
        </p:pic>
      </p:grpSp>
      <p:pic>
        <p:nvPicPr>
          <p:cNvPr id="238" name="Picture 237"/>
          <p:cNvPicPr>
            <a:picLocks noChangeAspect="1"/>
          </p:cNvPicPr>
          <p:nvPr/>
        </p:nvPicPr>
        <p:blipFill>
          <a:blip r:embed="rId16"/>
          <a:stretch>
            <a:fillRect/>
          </a:stretch>
        </p:blipFill>
        <p:spPr>
          <a:xfrm>
            <a:off x="5011765" y="3844834"/>
            <a:ext cx="565903" cy="565903"/>
          </a:xfrm>
          <a:prstGeom prst="rect">
            <a:avLst/>
          </a:prstGeom>
        </p:spPr>
      </p:pic>
    </p:spTree>
    <p:extLst>
      <p:ext uri="{BB962C8B-B14F-4D97-AF65-F5344CB8AC3E}">
        <p14:creationId xmlns:p14="http://schemas.microsoft.com/office/powerpoint/2010/main" val="94205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500"/>
                                        <p:tgtEl>
                                          <p:spTgt spid="13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06"/>
                                        </p:tgtEl>
                                        <p:attrNameLst>
                                          <p:attrName>style.visibility</p:attrName>
                                        </p:attrNameLst>
                                      </p:cBhvr>
                                      <p:to>
                                        <p:strVal val="visible"/>
                                      </p:to>
                                    </p:set>
                                    <p:anim calcmode="lin" valueType="num">
                                      <p:cBhvr>
                                        <p:cTn id="11" dur="500" fill="hold"/>
                                        <p:tgtEl>
                                          <p:spTgt spid="206"/>
                                        </p:tgtEl>
                                        <p:attrNameLst>
                                          <p:attrName>ppt_w</p:attrName>
                                        </p:attrNameLst>
                                      </p:cBhvr>
                                      <p:tavLst>
                                        <p:tav tm="0">
                                          <p:val>
                                            <p:fltVal val="0"/>
                                          </p:val>
                                        </p:tav>
                                        <p:tav tm="100000">
                                          <p:val>
                                            <p:strVal val="#ppt_w"/>
                                          </p:val>
                                        </p:tav>
                                      </p:tavLst>
                                    </p:anim>
                                    <p:anim calcmode="lin" valueType="num">
                                      <p:cBhvr>
                                        <p:cTn id="12" dur="500" fill="hold"/>
                                        <p:tgtEl>
                                          <p:spTgt spid="206"/>
                                        </p:tgtEl>
                                        <p:attrNameLst>
                                          <p:attrName>ppt_h</p:attrName>
                                        </p:attrNameLst>
                                      </p:cBhvr>
                                      <p:tavLst>
                                        <p:tav tm="0">
                                          <p:val>
                                            <p:fltVal val="0"/>
                                          </p:val>
                                        </p:tav>
                                        <p:tav tm="100000">
                                          <p:val>
                                            <p:strVal val="#ppt_h"/>
                                          </p:val>
                                        </p:tav>
                                      </p:tavLst>
                                    </p:anim>
                                    <p:animEffect transition="in" filter="fade">
                                      <p:cBhvr>
                                        <p:cTn id="13" dur="500"/>
                                        <p:tgtEl>
                                          <p:spTgt spid="206"/>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12"/>
                                        </p:tgtEl>
                                        <p:attrNameLst>
                                          <p:attrName>style.visibility</p:attrName>
                                        </p:attrNameLst>
                                      </p:cBhvr>
                                      <p:to>
                                        <p:strVal val="visible"/>
                                      </p:to>
                                    </p:set>
                                    <p:animEffect transition="in" filter="fade">
                                      <p:cBhvr>
                                        <p:cTn id="17" dur="500"/>
                                        <p:tgtEl>
                                          <p:spTgt spid="212"/>
                                        </p:tgtEl>
                                      </p:cBhvr>
                                    </p:animEffect>
                                  </p:childTnLst>
                                </p:cTn>
                              </p:par>
                              <p:par>
                                <p:cTn id="18" presetID="10" presetClass="entr" presetSubtype="0" fill="hold" nodeType="withEffect">
                                  <p:stCondLst>
                                    <p:cond delay="0"/>
                                  </p:stCondLst>
                                  <p:childTnLst>
                                    <p:set>
                                      <p:cBhvr>
                                        <p:cTn id="19" dur="1" fill="hold">
                                          <p:stCondLst>
                                            <p:cond delay="0"/>
                                          </p:stCondLst>
                                        </p:cTn>
                                        <p:tgtEl>
                                          <p:spTgt spid="202"/>
                                        </p:tgtEl>
                                        <p:attrNameLst>
                                          <p:attrName>style.visibility</p:attrName>
                                        </p:attrNameLst>
                                      </p:cBhvr>
                                      <p:to>
                                        <p:strVal val="visible"/>
                                      </p:to>
                                    </p:set>
                                    <p:animEffect transition="in" filter="fade">
                                      <p:cBhvr>
                                        <p:cTn id="20" dur="500"/>
                                        <p:tgtEl>
                                          <p:spTgt spid="202"/>
                                        </p:tgtEl>
                                      </p:cBhvr>
                                    </p:animEffect>
                                  </p:childTnLst>
                                </p:cTn>
                              </p:par>
                            </p:childTnLst>
                          </p:cTn>
                        </p:par>
                        <p:par>
                          <p:cTn id="21" fill="hold">
                            <p:stCondLst>
                              <p:cond delay="1500"/>
                            </p:stCondLst>
                            <p:childTnLst>
                              <p:par>
                                <p:cTn id="22" presetID="22" presetClass="entr" presetSubtype="2" fill="hold" nodeType="afterEffect">
                                  <p:stCondLst>
                                    <p:cond delay="0"/>
                                  </p:stCondLst>
                                  <p:childTnLst>
                                    <p:set>
                                      <p:cBhvr>
                                        <p:cTn id="23" dur="1" fill="hold">
                                          <p:stCondLst>
                                            <p:cond delay="0"/>
                                          </p:stCondLst>
                                        </p:cTn>
                                        <p:tgtEl>
                                          <p:spTgt spid="165"/>
                                        </p:tgtEl>
                                        <p:attrNameLst>
                                          <p:attrName>style.visibility</p:attrName>
                                        </p:attrNameLst>
                                      </p:cBhvr>
                                      <p:to>
                                        <p:strVal val="visible"/>
                                      </p:to>
                                    </p:set>
                                    <p:animEffect transition="in" filter="wipe(right)">
                                      <p:cBhvr>
                                        <p:cTn id="24" dur="500"/>
                                        <p:tgtEl>
                                          <p:spTgt spid="165"/>
                                        </p:tgtEl>
                                      </p:cBhvr>
                                    </p:animEffect>
                                  </p:childTnLst>
                                </p:cTn>
                              </p:par>
                              <p:par>
                                <p:cTn id="25" presetID="10" presetClass="entr" presetSubtype="0" fill="hold" nodeType="withEffect">
                                  <p:stCondLst>
                                    <p:cond delay="0"/>
                                  </p:stCondLst>
                                  <p:childTnLst>
                                    <p:set>
                                      <p:cBhvr>
                                        <p:cTn id="26" dur="1" fill="hold">
                                          <p:stCondLst>
                                            <p:cond delay="0"/>
                                          </p:stCondLst>
                                        </p:cTn>
                                        <p:tgtEl>
                                          <p:spTgt spid="238"/>
                                        </p:tgtEl>
                                        <p:attrNameLst>
                                          <p:attrName>style.visibility</p:attrName>
                                        </p:attrNameLst>
                                      </p:cBhvr>
                                      <p:to>
                                        <p:strVal val="visible"/>
                                      </p:to>
                                    </p:set>
                                    <p:animEffect transition="in" filter="fade">
                                      <p:cBhvr>
                                        <p:cTn id="27" dur="500"/>
                                        <p:tgtEl>
                                          <p:spTgt spid="238"/>
                                        </p:tgtEl>
                                      </p:cBhvr>
                                    </p:animEffect>
                                  </p:childTnLst>
                                </p:cTn>
                              </p:par>
                              <p:par>
                                <p:cTn id="28" presetID="10" presetClass="entr" presetSubtype="0" fill="hold" nodeType="withEffect">
                                  <p:stCondLst>
                                    <p:cond delay="0"/>
                                  </p:stCondLst>
                                  <p:childTnLst>
                                    <p:set>
                                      <p:cBhvr>
                                        <p:cTn id="29" dur="1" fill="hold">
                                          <p:stCondLst>
                                            <p:cond delay="0"/>
                                          </p:stCondLst>
                                        </p:cTn>
                                        <p:tgtEl>
                                          <p:spTgt spid="228"/>
                                        </p:tgtEl>
                                        <p:attrNameLst>
                                          <p:attrName>style.visibility</p:attrName>
                                        </p:attrNameLst>
                                      </p:cBhvr>
                                      <p:to>
                                        <p:strVal val="visible"/>
                                      </p:to>
                                    </p:set>
                                    <p:animEffect transition="in" filter="fade">
                                      <p:cBhvr>
                                        <p:cTn id="30" dur="500"/>
                                        <p:tgtEl>
                                          <p:spTgt spid="228"/>
                                        </p:tgtEl>
                                      </p:cBhvr>
                                    </p:animEffect>
                                  </p:childTnLst>
                                </p:cTn>
                              </p:par>
                            </p:childTnLst>
                          </p:cTn>
                        </p:par>
                        <p:par>
                          <p:cTn id="31" fill="hold">
                            <p:stCondLst>
                              <p:cond delay="2000"/>
                            </p:stCondLst>
                            <p:childTnLst>
                              <p:par>
                                <p:cTn id="32" presetID="12" presetClass="entr" presetSubtype="4" fill="hold" grpId="0" nodeType="afterEffect">
                                  <p:stCondLst>
                                    <p:cond delay="0"/>
                                  </p:stCondLst>
                                  <p:childTnLst>
                                    <p:set>
                                      <p:cBhvr>
                                        <p:cTn id="33" dur="1" fill="hold">
                                          <p:stCondLst>
                                            <p:cond delay="0"/>
                                          </p:stCondLst>
                                        </p:cTn>
                                        <p:tgtEl>
                                          <p:spTgt spid="135"/>
                                        </p:tgtEl>
                                        <p:attrNameLst>
                                          <p:attrName>style.visibility</p:attrName>
                                        </p:attrNameLst>
                                      </p:cBhvr>
                                      <p:to>
                                        <p:strVal val="visible"/>
                                      </p:to>
                                    </p:set>
                                    <p:anim calcmode="lin" valueType="num">
                                      <p:cBhvr additive="base">
                                        <p:cTn id="34" dur="500"/>
                                        <p:tgtEl>
                                          <p:spTgt spid="135"/>
                                        </p:tgtEl>
                                        <p:attrNameLst>
                                          <p:attrName>ppt_y</p:attrName>
                                        </p:attrNameLst>
                                      </p:cBhvr>
                                      <p:tavLst>
                                        <p:tav tm="0">
                                          <p:val>
                                            <p:strVal val="#ppt_y+#ppt_h*1.125000"/>
                                          </p:val>
                                        </p:tav>
                                        <p:tav tm="100000">
                                          <p:val>
                                            <p:strVal val="#ppt_y"/>
                                          </p:val>
                                        </p:tav>
                                      </p:tavLst>
                                    </p:anim>
                                    <p:animEffect transition="in" filter="wipe(up)">
                                      <p:cBhvr>
                                        <p:cTn id="35" dur="500"/>
                                        <p:tgtEl>
                                          <p:spTgt spid="135"/>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fade">
                                      <p:cBhvr>
                                        <p:cTn id="39" dur="500"/>
                                        <p:tgtEl>
                                          <p:spTgt spid="130"/>
                                        </p:tgtEl>
                                      </p:cBhvr>
                                    </p:animEffect>
                                  </p:childTnLst>
                                </p:cTn>
                              </p:par>
                              <p:par>
                                <p:cTn id="40" presetID="10" presetClass="entr" presetSubtype="0" fill="hold" nodeType="withEffect">
                                  <p:stCondLst>
                                    <p:cond delay="0"/>
                                  </p:stCondLst>
                                  <p:childTnLst>
                                    <p:set>
                                      <p:cBhvr>
                                        <p:cTn id="41" dur="1" fill="hold">
                                          <p:stCondLst>
                                            <p:cond delay="0"/>
                                          </p:stCondLst>
                                        </p:cTn>
                                        <p:tgtEl>
                                          <p:spTgt spid="216"/>
                                        </p:tgtEl>
                                        <p:attrNameLst>
                                          <p:attrName>style.visibility</p:attrName>
                                        </p:attrNameLst>
                                      </p:cBhvr>
                                      <p:to>
                                        <p:strVal val="visible"/>
                                      </p:to>
                                    </p:set>
                                    <p:animEffect transition="in" filter="fade">
                                      <p:cBhvr>
                                        <p:cTn id="42" dur="500"/>
                                        <p:tgtEl>
                                          <p:spTgt spid="216"/>
                                        </p:tgtEl>
                                      </p:cBhvr>
                                    </p:animEffect>
                                  </p:childTnLst>
                                </p:cTn>
                              </p:par>
                            </p:childTnLst>
                          </p:cTn>
                        </p:par>
                        <p:par>
                          <p:cTn id="43" fill="hold">
                            <p:stCondLst>
                              <p:cond delay="3000"/>
                            </p:stCondLst>
                            <p:childTnLst>
                              <p:par>
                                <p:cTn id="44" presetID="12" presetClass="entr" presetSubtype="8" fill="hold" grpId="0" nodeType="afterEffect">
                                  <p:stCondLst>
                                    <p:cond delay="0"/>
                                  </p:stCondLst>
                                  <p:childTnLst>
                                    <p:set>
                                      <p:cBhvr>
                                        <p:cTn id="45" dur="1" fill="hold">
                                          <p:stCondLst>
                                            <p:cond delay="0"/>
                                          </p:stCondLst>
                                        </p:cTn>
                                        <p:tgtEl>
                                          <p:spTgt spid="120"/>
                                        </p:tgtEl>
                                        <p:attrNameLst>
                                          <p:attrName>style.visibility</p:attrName>
                                        </p:attrNameLst>
                                      </p:cBhvr>
                                      <p:to>
                                        <p:strVal val="visible"/>
                                      </p:to>
                                    </p:set>
                                    <p:anim calcmode="lin" valueType="num">
                                      <p:cBhvr additive="base">
                                        <p:cTn id="46" dur="900"/>
                                        <p:tgtEl>
                                          <p:spTgt spid="120"/>
                                        </p:tgtEl>
                                        <p:attrNameLst>
                                          <p:attrName>ppt_x</p:attrName>
                                        </p:attrNameLst>
                                      </p:cBhvr>
                                      <p:tavLst>
                                        <p:tav tm="0">
                                          <p:val>
                                            <p:strVal val="#ppt_x-#ppt_w*1.125000"/>
                                          </p:val>
                                        </p:tav>
                                        <p:tav tm="100000">
                                          <p:val>
                                            <p:strVal val="#ppt_x"/>
                                          </p:val>
                                        </p:tav>
                                      </p:tavLst>
                                    </p:anim>
                                    <p:animEffect transition="in" filter="wipe(right)">
                                      <p:cBhvr>
                                        <p:cTn id="47" dur="900"/>
                                        <p:tgtEl>
                                          <p:spTgt spid="120"/>
                                        </p:tgtEl>
                                      </p:cBhvr>
                                    </p:animEffect>
                                  </p:childTnLst>
                                </p:cTn>
                              </p:par>
                            </p:childTnLst>
                          </p:cTn>
                        </p:par>
                        <p:par>
                          <p:cTn id="48" fill="hold">
                            <p:stCondLst>
                              <p:cond delay="3900"/>
                            </p:stCondLst>
                            <p:childTnLst>
                              <p:par>
                                <p:cTn id="49" presetID="16" presetClass="entr" presetSubtype="42" fill="hold" nodeType="afterEffect">
                                  <p:stCondLst>
                                    <p:cond delay="0"/>
                                  </p:stCondLst>
                                  <p:childTnLst>
                                    <p:set>
                                      <p:cBhvr>
                                        <p:cTn id="50" dur="1" fill="hold">
                                          <p:stCondLst>
                                            <p:cond delay="0"/>
                                          </p:stCondLst>
                                        </p:cTn>
                                        <p:tgtEl>
                                          <p:spTgt spid="122"/>
                                        </p:tgtEl>
                                        <p:attrNameLst>
                                          <p:attrName>style.visibility</p:attrName>
                                        </p:attrNameLst>
                                      </p:cBhvr>
                                      <p:to>
                                        <p:strVal val="visible"/>
                                      </p:to>
                                    </p:set>
                                    <p:animEffect transition="in" filter="barn(outHorizontal)">
                                      <p:cBhvr>
                                        <p:cTn id="51" dur="500"/>
                                        <p:tgtEl>
                                          <p:spTgt spid="122"/>
                                        </p:tgtEl>
                                      </p:cBhvr>
                                    </p:animEffect>
                                  </p:childTnLst>
                                </p:cTn>
                              </p:par>
                              <p:par>
                                <p:cTn id="52" presetID="10" presetClass="entr" presetSubtype="0" fill="hold" nodeType="withEffect">
                                  <p:stCondLst>
                                    <p:cond delay="0"/>
                                  </p:stCondLst>
                                  <p:childTnLst>
                                    <p:set>
                                      <p:cBhvr>
                                        <p:cTn id="53" dur="1" fill="hold">
                                          <p:stCondLst>
                                            <p:cond delay="0"/>
                                          </p:stCondLst>
                                        </p:cTn>
                                        <p:tgtEl>
                                          <p:spTgt spid="218"/>
                                        </p:tgtEl>
                                        <p:attrNameLst>
                                          <p:attrName>style.visibility</p:attrName>
                                        </p:attrNameLst>
                                      </p:cBhvr>
                                      <p:to>
                                        <p:strVal val="visible"/>
                                      </p:to>
                                    </p:set>
                                    <p:animEffect transition="in" filter="fade">
                                      <p:cBhvr>
                                        <p:cTn id="54" dur="500"/>
                                        <p:tgtEl>
                                          <p:spTgt spid="218"/>
                                        </p:tgtEl>
                                      </p:cBhvr>
                                    </p:animEffect>
                                  </p:childTnLst>
                                </p:cTn>
                              </p:par>
                              <p:par>
                                <p:cTn id="55" presetID="10" presetClass="entr" presetSubtype="0" fill="hold" nodeType="withEffect">
                                  <p:stCondLst>
                                    <p:cond delay="0"/>
                                  </p:stCondLst>
                                  <p:childTnLst>
                                    <p:set>
                                      <p:cBhvr>
                                        <p:cTn id="56" dur="1" fill="hold">
                                          <p:stCondLst>
                                            <p:cond delay="0"/>
                                          </p:stCondLst>
                                        </p:cTn>
                                        <p:tgtEl>
                                          <p:spTgt spid="225"/>
                                        </p:tgtEl>
                                        <p:attrNameLst>
                                          <p:attrName>style.visibility</p:attrName>
                                        </p:attrNameLst>
                                      </p:cBhvr>
                                      <p:to>
                                        <p:strVal val="visible"/>
                                      </p:to>
                                    </p:set>
                                    <p:animEffect transition="in" filter="fade">
                                      <p:cBhvr>
                                        <p:cTn id="57" dur="500"/>
                                        <p:tgtEl>
                                          <p:spTgt spid="225"/>
                                        </p:tgtEl>
                                      </p:cBhvr>
                                    </p:animEffect>
                                  </p:childTnLst>
                                </p:cTn>
                              </p:par>
                              <p:par>
                                <p:cTn id="58" presetID="12" presetClass="entr" presetSubtype="8" fill="hold" grpId="0" nodeType="withEffect">
                                  <p:stCondLst>
                                    <p:cond delay="0"/>
                                  </p:stCondLst>
                                  <p:childTnLst>
                                    <p:set>
                                      <p:cBhvr>
                                        <p:cTn id="59" dur="1" fill="hold">
                                          <p:stCondLst>
                                            <p:cond delay="0"/>
                                          </p:stCondLst>
                                        </p:cTn>
                                        <p:tgtEl>
                                          <p:spTgt spid="129"/>
                                        </p:tgtEl>
                                        <p:attrNameLst>
                                          <p:attrName>style.visibility</p:attrName>
                                        </p:attrNameLst>
                                      </p:cBhvr>
                                      <p:to>
                                        <p:strVal val="visible"/>
                                      </p:to>
                                    </p:set>
                                    <p:anim calcmode="lin" valueType="num">
                                      <p:cBhvr additive="base">
                                        <p:cTn id="60" dur="900"/>
                                        <p:tgtEl>
                                          <p:spTgt spid="129"/>
                                        </p:tgtEl>
                                        <p:attrNameLst>
                                          <p:attrName>ppt_x</p:attrName>
                                        </p:attrNameLst>
                                      </p:cBhvr>
                                      <p:tavLst>
                                        <p:tav tm="0">
                                          <p:val>
                                            <p:strVal val="#ppt_x-#ppt_w*1.125000"/>
                                          </p:val>
                                        </p:tav>
                                        <p:tav tm="100000">
                                          <p:val>
                                            <p:strVal val="#ppt_x"/>
                                          </p:val>
                                        </p:tav>
                                      </p:tavLst>
                                    </p:anim>
                                    <p:animEffect transition="in" filter="wipe(right)">
                                      <p:cBhvr>
                                        <p:cTn id="61" dur="900"/>
                                        <p:tgtEl>
                                          <p:spTgt spid="129"/>
                                        </p:tgtEl>
                                      </p:cBhvr>
                                    </p:animEffect>
                                  </p:childTnLst>
                                </p:cTn>
                              </p:par>
                            </p:childTnLst>
                          </p:cTn>
                        </p:par>
                        <p:par>
                          <p:cTn id="62" fill="hold">
                            <p:stCondLst>
                              <p:cond delay="4800"/>
                            </p:stCondLst>
                            <p:childTnLst>
                              <p:par>
                                <p:cTn id="63" presetID="12" presetClass="entr" presetSubtype="8" fill="hold" grpId="0" nodeType="afterEffect">
                                  <p:stCondLst>
                                    <p:cond delay="0"/>
                                  </p:stCondLst>
                                  <p:childTnLst>
                                    <p:set>
                                      <p:cBhvr>
                                        <p:cTn id="64" dur="1" fill="hold">
                                          <p:stCondLst>
                                            <p:cond delay="0"/>
                                          </p:stCondLst>
                                        </p:cTn>
                                        <p:tgtEl>
                                          <p:spTgt spid="157"/>
                                        </p:tgtEl>
                                        <p:attrNameLst>
                                          <p:attrName>style.visibility</p:attrName>
                                        </p:attrNameLst>
                                      </p:cBhvr>
                                      <p:to>
                                        <p:strVal val="visible"/>
                                      </p:to>
                                    </p:set>
                                    <p:anim calcmode="lin" valueType="num">
                                      <p:cBhvr additive="base">
                                        <p:cTn id="65" dur="700"/>
                                        <p:tgtEl>
                                          <p:spTgt spid="157"/>
                                        </p:tgtEl>
                                        <p:attrNameLst>
                                          <p:attrName>ppt_x</p:attrName>
                                        </p:attrNameLst>
                                      </p:cBhvr>
                                      <p:tavLst>
                                        <p:tav tm="0">
                                          <p:val>
                                            <p:strVal val="#ppt_x-#ppt_w*1.125000"/>
                                          </p:val>
                                        </p:tav>
                                        <p:tav tm="100000">
                                          <p:val>
                                            <p:strVal val="#ppt_x"/>
                                          </p:val>
                                        </p:tav>
                                      </p:tavLst>
                                    </p:anim>
                                    <p:animEffect transition="in" filter="wipe(right)">
                                      <p:cBhvr>
                                        <p:cTn id="66" dur="700"/>
                                        <p:tgtEl>
                                          <p:spTgt spid="157"/>
                                        </p:tgtEl>
                                      </p:cBhvr>
                                    </p:animEffect>
                                  </p:childTnLst>
                                </p:cTn>
                              </p:par>
                            </p:childTnLst>
                          </p:cTn>
                        </p:par>
                        <p:par>
                          <p:cTn id="67" fill="hold">
                            <p:stCondLst>
                              <p:cond delay="5500"/>
                            </p:stCondLst>
                            <p:childTnLst>
                              <p:par>
                                <p:cTn id="68" presetID="10" presetClass="entr" presetSubtype="0" fill="hold" nodeType="afterEffect">
                                  <p:stCondLst>
                                    <p:cond delay="0"/>
                                  </p:stCondLst>
                                  <p:childTnLst>
                                    <p:set>
                                      <p:cBhvr>
                                        <p:cTn id="69" dur="1" fill="hold">
                                          <p:stCondLst>
                                            <p:cond delay="0"/>
                                          </p:stCondLst>
                                        </p:cTn>
                                        <p:tgtEl>
                                          <p:spTgt spid="166"/>
                                        </p:tgtEl>
                                        <p:attrNameLst>
                                          <p:attrName>style.visibility</p:attrName>
                                        </p:attrNameLst>
                                      </p:cBhvr>
                                      <p:to>
                                        <p:strVal val="visible"/>
                                      </p:to>
                                    </p:set>
                                    <p:animEffect transition="in" filter="fade">
                                      <p:cBhvr>
                                        <p:cTn id="70" dur="500"/>
                                        <p:tgtEl>
                                          <p:spTgt spid="166"/>
                                        </p:tgtEl>
                                      </p:cBhvr>
                                    </p:animEffect>
                                  </p:childTnLst>
                                </p:cTn>
                              </p:par>
                            </p:childTnLst>
                          </p:cTn>
                        </p:par>
                        <p:par>
                          <p:cTn id="71" fill="hold">
                            <p:stCondLst>
                              <p:cond delay="6000"/>
                            </p:stCondLst>
                            <p:childTnLst>
                              <p:par>
                                <p:cTn id="72" presetID="22" presetClass="entr" presetSubtype="8" fill="hold" nodeType="afterEffect">
                                  <p:stCondLst>
                                    <p:cond delay="0"/>
                                  </p:stCondLst>
                                  <p:childTnLst>
                                    <p:set>
                                      <p:cBhvr>
                                        <p:cTn id="73" dur="1" fill="hold">
                                          <p:stCondLst>
                                            <p:cond delay="0"/>
                                          </p:stCondLst>
                                        </p:cTn>
                                        <p:tgtEl>
                                          <p:spTgt spid="224"/>
                                        </p:tgtEl>
                                        <p:attrNameLst>
                                          <p:attrName>style.visibility</p:attrName>
                                        </p:attrNameLst>
                                      </p:cBhvr>
                                      <p:to>
                                        <p:strVal val="visible"/>
                                      </p:to>
                                    </p:set>
                                    <p:animEffect transition="in" filter="wipe(left)">
                                      <p:cBhvr>
                                        <p:cTn id="74" dur="500"/>
                                        <p:tgtEl>
                                          <p:spTgt spid="224"/>
                                        </p:tgtEl>
                                      </p:cBhvr>
                                    </p:animEffect>
                                  </p:childTnLst>
                                </p:cTn>
                              </p:par>
                            </p:childTnLst>
                          </p:cTn>
                        </p:par>
                        <p:par>
                          <p:cTn id="75" fill="hold">
                            <p:stCondLst>
                              <p:cond delay="6500"/>
                            </p:stCondLst>
                            <p:childTnLst>
                              <p:par>
                                <p:cTn id="76" presetID="22" presetClass="entr" presetSubtype="8" fill="hold" grpId="0" nodeType="afterEffect">
                                  <p:stCondLst>
                                    <p:cond delay="0"/>
                                  </p:stCondLst>
                                  <p:childTnLst>
                                    <p:set>
                                      <p:cBhvr>
                                        <p:cTn id="77" dur="1" fill="hold">
                                          <p:stCondLst>
                                            <p:cond delay="0"/>
                                          </p:stCondLst>
                                        </p:cTn>
                                        <p:tgtEl>
                                          <p:spTgt spid="158"/>
                                        </p:tgtEl>
                                        <p:attrNameLst>
                                          <p:attrName>style.visibility</p:attrName>
                                        </p:attrNameLst>
                                      </p:cBhvr>
                                      <p:to>
                                        <p:strVal val="visible"/>
                                      </p:to>
                                    </p:set>
                                    <p:animEffect transition="in" filter="wipe(left)">
                                      <p:cBhvr>
                                        <p:cTn id="78" dur="500"/>
                                        <p:tgtEl>
                                          <p:spTgt spid="158"/>
                                        </p:tgtEl>
                                      </p:cBhvr>
                                    </p:animEffect>
                                  </p:childTnLst>
                                </p:cTn>
                              </p:par>
                            </p:childTnLst>
                          </p:cTn>
                        </p:par>
                        <p:par>
                          <p:cTn id="79" fill="hold">
                            <p:stCondLst>
                              <p:cond delay="7000"/>
                            </p:stCondLst>
                            <p:childTnLst>
                              <p:par>
                                <p:cTn id="80" presetID="22" presetClass="entr" presetSubtype="8" fill="hold" nodeType="afterEffect">
                                  <p:stCondLst>
                                    <p:cond delay="0"/>
                                  </p:stCondLst>
                                  <p:childTnLst>
                                    <p:set>
                                      <p:cBhvr>
                                        <p:cTn id="81" dur="1" fill="hold">
                                          <p:stCondLst>
                                            <p:cond delay="0"/>
                                          </p:stCondLst>
                                        </p:cTn>
                                        <p:tgtEl>
                                          <p:spTgt spid="181"/>
                                        </p:tgtEl>
                                        <p:attrNameLst>
                                          <p:attrName>style.visibility</p:attrName>
                                        </p:attrNameLst>
                                      </p:cBhvr>
                                      <p:to>
                                        <p:strVal val="visible"/>
                                      </p:to>
                                    </p:set>
                                    <p:animEffect transition="in" filter="wipe(left)">
                                      <p:cBhvr>
                                        <p:cTn id="82" dur="500"/>
                                        <p:tgtEl>
                                          <p:spTgt spid="181"/>
                                        </p:tgtEl>
                                      </p:cBhvr>
                                    </p:animEffect>
                                  </p:childTnLst>
                                </p:cTn>
                              </p:par>
                            </p:childTnLst>
                          </p:cTn>
                        </p:par>
                        <p:par>
                          <p:cTn id="83" fill="hold">
                            <p:stCondLst>
                              <p:cond delay="7500"/>
                            </p:stCondLst>
                            <p:childTnLst>
                              <p:par>
                                <p:cTn id="84" presetID="22" presetClass="entr" presetSubtype="8" fill="hold" nodeType="afterEffect">
                                  <p:stCondLst>
                                    <p:cond delay="0"/>
                                  </p:stCondLst>
                                  <p:childTnLst>
                                    <p:set>
                                      <p:cBhvr>
                                        <p:cTn id="85" dur="1" fill="hold">
                                          <p:stCondLst>
                                            <p:cond delay="0"/>
                                          </p:stCondLst>
                                        </p:cTn>
                                        <p:tgtEl>
                                          <p:spTgt spid="184"/>
                                        </p:tgtEl>
                                        <p:attrNameLst>
                                          <p:attrName>style.visibility</p:attrName>
                                        </p:attrNameLst>
                                      </p:cBhvr>
                                      <p:to>
                                        <p:strVal val="visible"/>
                                      </p:to>
                                    </p:set>
                                    <p:animEffect transition="in" filter="wipe(left)">
                                      <p:cBhvr>
                                        <p:cTn id="86" dur="500"/>
                                        <p:tgtEl>
                                          <p:spTgt spid="184"/>
                                        </p:tgtEl>
                                      </p:cBhvr>
                                    </p:animEffect>
                                  </p:childTnLst>
                                </p:cTn>
                              </p:par>
                            </p:childTnLst>
                          </p:cTn>
                        </p:par>
                        <p:par>
                          <p:cTn id="87" fill="hold">
                            <p:stCondLst>
                              <p:cond delay="8000"/>
                            </p:stCondLst>
                            <p:childTnLst>
                              <p:par>
                                <p:cTn id="88" presetID="22" presetClass="entr" presetSubtype="8" fill="hold" nodeType="afterEffect">
                                  <p:stCondLst>
                                    <p:cond delay="0"/>
                                  </p:stCondLst>
                                  <p:childTnLst>
                                    <p:set>
                                      <p:cBhvr>
                                        <p:cTn id="89" dur="1" fill="hold">
                                          <p:stCondLst>
                                            <p:cond delay="0"/>
                                          </p:stCondLst>
                                        </p:cTn>
                                        <p:tgtEl>
                                          <p:spTgt spid="190"/>
                                        </p:tgtEl>
                                        <p:attrNameLst>
                                          <p:attrName>style.visibility</p:attrName>
                                        </p:attrNameLst>
                                      </p:cBhvr>
                                      <p:to>
                                        <p:strVal val="visible"/>
                                      </p:to>
                                    </p:set>
                                    <p:animEffect transition="in" filter="wipe(left)">
                                      <p:cBhvr>
                                        <p:cTn id="90" dur="500"/>
                                        <p:tgtEl>
                                          <p:spTgt spid="190"/>
                                        </p:tgtEl>
                                      </p:cBhvr>
                                    </p:animEffect>
                                  </p:childTnLst>
                                </p:cTn>
                              </p:par>
                            </p:childTnLst>
                          </p:cTn>
                        </p:par>
                        <p:par>
                          <p:cTn id="91" fill="hold">
                            <p:stCondLst>
                              <p:cond delay="8500"/>
                            </p:stCondLst>
                            <p:childTnLst>
                              <p:par>
                                <p:cTn id="92" presetID="22" presetClass="entr" presetSubtype="8" fill="hold" grpId="0" nodeType="afterEffect">
                                  <p:stCondLst>
                                    <p:cond delay="0"/>
                                  </p:stCondLst>
                                  <p:childTnLst>
                                    <p:set>
                                      <p:cBhvr>
                                        <p:cTn id="93" dur="1" fill="hold">
                                          <p:stCondLst>
                                            <p:cond delay="0"/>
                                          </p:stCondLst>
                                        </p:cTn>
                                        <p:tgtEl>
                                          <p:spTgt spid="188"/>
                                        </p:tgtEl>
                                        <p:attrNameLst>
                                          <p:attrName>style.visibility</p:attrName>
                                        </p:attrNameLst>
                                      </p:cBhvr>
                                      <p:to>
                                        <p:strVal val="visible"/>
                                      </p:to>
                                    </p:set>
                                    <p:animEffect transition="in" filter="wipe(left)">
                                      <p:cBhvr>
                                        <p:cTn id="94" dur="500"/>
                                        <p:tgtEl>
                                          <p:spTgt spid="188"/>
                                        </p:tgtEl>
                                      </p:cBhvr>
                                    </p:animEffect>
                                  </p:childTnLst>
                                </p:cTn>
                              </p:par>
                            </p:childTnLst>
                          </p:cTn>
                        </p:par>
                        <p:par>
                          <p:cTn id="95" fill="hold">
                            <p:stCondLst>
                              <p:cond delay="9000"/>
                            </p:stCondLst>
                            <p:childTnLst>
                              <p:par>
                                <p:cTn id="96" presetID="22" presetClass="entr" presetSubtype="8" fill="hold" grpId="0" nodeType="afterEffect">
                                  <p:stCondLst>
                                    <p:cond delay="0"/>
                                  </p:stCondLst>
                                  <p:childTnLst>
                                    <p:set>
                                      <p:cBhvr>
                                        <p:cTn id="97" dur="1" fill="hold">
                                          <p:stCondLst>
                                            <p:cond delay="0"/>
                                          </p:stCondLst>
                                        </p:cTn>
                                        <p:tgtEl>
                                          <p:spTgt spid="194"/>
                                        </p:tgtEl>
                                        <p:attrNameLst>
                                          <p:attrName>style.visibility</p:attrName>
                                        </p:attrNameLst>
                                      </p:cBhvr>
                                      <p:to>
                                        <p:strVal val="visible"/>
                                      </p:to>
                                    </p:set>
                                    <p:animEffect transition="in" filter="wipe(left)">
                                      <p:cBhvr>
                                        <p:cTn id="98" dur="500"/>
                                        <p:tgtEl>
                                          <p:spTgt spid="194"/>
                                        </p:tgtEl>
                                      </p:cBhvr>
                                    </p:animEffect>
                                  </p:childTnLst>
                                </p:cTn>
                              </p:par>
                            </p:childTnLst>
                          </p:cTn>
                        </p:par>
                        <p:par>
                          <p:cTn id="99" fill="hold">
                            <p:stCondLst>
                              <p:cond delay="9500"/>
                            </p:stCondLst>
                            <p:childTnLst>
                              <p:par>
                                <p:cTn id="100" presetID="22" presetClass="entr" presetSubtype="8" fill="hold" grpId="0" nodeType="afterEffect">
                                  <p:stCondLst>
                                    <p:cond delay="0"/>
                                  </p:stCondLst>
                                  <p:childTnLst>
                                    <p:set>
                                      <p:cBhvr>
                                        <p:cTn id="101" dur="1" fill="hold">
                                          <p:stCondLst>
                                            <p:cond delay="0"/>
                                          </p:stCondLst>
                                        </p:cTn>
                                        <p:tgtEl>
                                          <p:spTgt spid="200"/>
                                        </p:tgtEl>
                                        <p:attrNameLst>
                                          <p:attrName>style.visibility</p:attrName>
                                        </p:attrNameLst>
                                      </p:cBhvr>
                                      <p:to>
                                        <p:strVal val="visible"/>
                                      </p:to>
                                    </p:set>
                                    <p:animEffect transition="in" filter="wipe(left)">
                                      <p:cBhvr>
                                        <p:cTn id="102" dur="500"/>
                                        <p:tgtEl>
                                          <p:spTgt spid="200"/>
                                        </p:tgtEl>
                                      </p:cBhvr>
                                    </p:animEffect>
                                  </p:childTnLst>
                                </p:cTn>
                              </p:par>
                            </p:childTnLst>
                          </p:cTn>
                        </p:par>
                        <p:par>
                          <p:cTn id="103" fill="hold">
                            <p:stCondLst>
                              <p:cond delay="10000"/>
                            </p:stCondLst>
                            <p:childTnLst>
                              <p:par>
                                <p:cTn id="104" presetID="22" presetClass="entr" presetSubtype="8" fill="hold" grpId="0" nodeType="afterEffect">
                                  <p:stCondLst>
                                    <p:cond delay="0"/>
                                  </p:stCondLst>
                                  <p:childTnLst>
                                    <p:set>
                                      <p:cBhvr>
                                        <p:cTn id="105" dur="1" fill="hold">
                                          <p:stCondLst>
                                            <p:cond delay="0"/>
                                          </p:stCondLst>
                                        </p:cTn>
                                        <p:tgtEl>
                                          <p:spTgt spid="197"/>
                                        </p:tgtEl>
                                        <p:attrNameLst>
                                          <p:attrName>style.visibility</p:attrName>
                                        </p:attrNameLst>
                                      </p:cBhvr>
                                      <p:to>
                                        <p:strVal val="visible"/>
                                      </p:to>
                                    </p:set>
                                    <p:animEffect transition="in" filter="wipe(left)">
                                      <p:cBhvr>
                                        <p:cTn id="106" dur="500"/>
                                        <p:tgtEl>
                                          <p:spTgt spid="197"/>
                                        </p:tgtEl>
                                      </p:cBhvr>
                                    </p:animEffect>
                                  </p:childTnLst>
                                </p:cTn>
                              </p:par>
                            </p:childTnLst>
                          </p:cTn>
                        </p:par>
                        <p:par>
                          <p:cTn id="107" fill="hold">
                            <p:stCondLst>
                              <p:cond delay="10500"/>
                            </p:stCondLst>
                            <p:childTnLst>
                              <p:par>
                                <p:cTn id="108" presetID="10" presetClass="entr" presetSubtype="0" fill="hold" nodeType="afterEffect">
                                  <p:stCondLst>
                                    <p:cond delay="0"/>
                                  </p:stCondLst>
                                  <p:childTnLst>
                                    <p:set>
                                      <p:cBhvr>
                                        <p:cTn id="109" dur="1" fill="hold">
                                          <p:stCondLst>
                                            <p:cond delay="0"/>
                                          </p:stCondLst>
                                        </p:cTn>
                                        <p:tgtEl>
                                          <p:spTgt spid="177"/>
                                        </p:tgtEl>
                                        <p:attrNameLst>
                                          <p:attrName>style.visibility</p:attrName>
                                        </p:attrNameLst>
                                      </p:cBhvr>
                                      <p:to>
                                        <p:strVal val="visible"/>
                                      </p:to>
                                    </p:set>
                                    <p:animEffect transition="in" filter="fade">
                                      <p:cBhvr>
                                        <p:cTn id="110" dur="500"/>
                                        <p:tgtEl>
                                          <p:spTgt spid="177"/>
                                        </p:tgtEl>
                                      </p:cBhvr>
                                    </p:animEffect>
                                  </p:childTnLst>
                                </p:cTn>
                              </p:par>
                            </p:childTnLst>
                          </p:cTn>
                        </p:par>
                        <p:par>
                          <p:cTn id="111" fill="hold">
                            <p:stCondLst>
                              <p:cond delay="11000"/>
                            </p:stCondLst>
                            <p:childTnLst>
                              <p:par>
                                <p:cTn id="112" presetID="21" presetClass="entr" presetSubtype="1" fill="hold" grpId="0" nodeType="afterEffect">
                                  <p:stCondLst>
                                    <p:cond delay="0"/>
                                  </p:stCondLst>
                                  <p:childTnLst>
                                    <p:set>
                                      <p:cBhvr>
                                        <p:cTn id="113" dur="1" fill="hold">
                                          <p:stCondLst>
                                            <p:cond delay="0"/>
                                          </p:stCondLst>
                                        </p:cTn>
                                        <p:tgtEl>
                                          <p:spTgt spid="160"/>
                                        </p:tgtEl>
                                        <p:attrNameLst>
                                          <p:attrName>style.visibility</p:attrName>
                                        </p:attrNameLst>
                                      </p:cBhvr>
                                      <p:to>
                                        <p:strVal val="visible"/>
                                      </p:to>
                                    </p:set>
                                    <p:animEffect transition="in" filter="wheel(1)">
                                      <p:cBhvr>
                                        <p:cTn id="114" dur="1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9" grpId="0" animBg="1"/>
      <p:bldP spid="135" grpId="0" animBg="1"/>
      <p:bldP spid="157" grpId="0" animBg="1"/>
      <p:bldP spid="158" grpId="0" animBg="1"/>
      <p:bldP spid="160" grpId="0" animBg="1"/>
      <p:bldP spid="188" grpId="0" animBg="1"/>
      <p:bldP spid="194" grpId="0" animBg="1"/>
      <p:bldP spid="197" grpId="0" animBg="1"/>
      <p:bldP spid="20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2A17CD-2854-44F3-B540-8F701BCA0F1A}"/>
              </a:ext>
            </a:extLst>
          </p:cNvPr>
          <p:cNvSpPr>
            <a:spLocks noGrp="1"/>
          </p:cNvSpPr>
          <p:nvPr>
            <p:ph type="body" sz="quarter" idx="10"/>
          </p:nvPr>
        </p:nvSpPr>
        <p:spPr>
          <a:xfrm>
            <a:off x="275545" y="1211286"/>
            <a:ext cx="12160929" cy="4510402"/>
          </a:xfrm>
        </p:spPr>
        <p:txBody>
          <a:bodyPr/>
          <a:lstStyle/>
          <a:p>
            <a:pPr marL="0" indent="0">
              <a:buNone/>
            </a:pPr>
            <a:r>
              <a:rPr lang="en-US" sz="2856" dirty="0"/>
              <a:t>Network-Close, Fast, Reliable, Secured w/AAD, Image Management</a:t>
            </a:r>
          </a:p>
          <a:p>
            <a:r>
              <a:rPr lang="en-US" dirty="0"/>
              <a:t>Tiered SKUs providing low cost prototyping to hyper scale</a:t>
            </a:r>
          </a:p>
          <a:p>
            <a:pPr lvl="1"/>
            <a:r>
              <a:rPr lang="en-US" dirty="0"/>
              <a:t>GA managed registries October ‘17</a:t>
            </a:r>
          </a:p>
          <a:p>
            <a:pPr lvl="1"/>
            <a:r>
              <a:rPr lang="en-US" dirty="0"/>
              <a:t>52 million push/pull operations per month</a:t>
            </a:r>
          </a:p>
          <a:p>
            <a:pPr marL="1285558" lvl="2" indent="-828975">
              <a:buNone/>
            </a:pPr>
            <a:r>
              <a:rPr lang="en-US" dirty="0"/>
              <a:t>	deployed 11gb images to 1,000 nodes in 10 mins-11TB throughput</a:t>
            </a:r>
            <a:br>
              <a:rPr lang="en-US" dirty="0"/>
            </a:br>
            <a:endParaRPr lang="en-US" dirty="0"/>
          </a:p>
          <a:p>
            <a:pPr lvl="1"/>
            <a:r>
              <a:rPr lang="en-US" dirty="0"/>
              <a:t>Geo-replication, enabling single management across all data centers </a:t>
            </a:r>
            <a:r>
              <a:rPr lang="en-US" baseline="30000" dirty="0"/>
              <a:t>(Preview)</a:t>
            </a:r>
          </a:p>
          <a:p>
            <a:pPr marL="0" indent="0">
              <a:buNone/>
            </a:pPr>
            <a:br>
              <a:rPr lang="en-US" sz="1836" dirty="0"/>
            </a:br>
            <a:endParaRPr lang="it-IT" dirty="0"/>
          </a:p>
        </p:txBody>
      </p:sp>
      <p:sp>
        <p:nvSpPr>
          <p:cNvPr id="2" name="Title 1"/>
          <p:cNvSpPr>
            <a:spLocks noGrp="1"/>
          </p:cNvSpPr>
          <p:nvPr>
            <p:ph type="title"/>
          </p:nvPr>
        </p:nvSpPr>
        <p:spPr>
          <a:xfrm>
            <a:off x="274638" y="295274"/>
            <a:ext cx="7150053" cy="917575"/>
          </a:xfrm>
        </p:spPr>
        <p:txBody>
          <a:bodyPr/>
          <a:lstStyle/>
          <a:p>
            <a:r>
              <a:rPr lang="en-US" dirty="0">
                <a:latin typeface="Arial" panose="020B0604020202020204" pitchFamily="34" charset="0"/>
                <a:cs typeface="Arial" panose="020B0604020202020204" pitchFamily="34" charset="0"/>
              </a:rPr>
              <a:t>Azure Container Registry</a:t>
            </a:r>
            <a:endParaRPr lang="en-US" dirty="0">
              <a:gradFill>
                <a:gsLst>
                  <a:gs pos="1250">
                    <a:schemeClr val="tx2"/>
                  </a:gs>
                  <a:gs pos="100000">
                    <a:schemeClr val="tx2"/>
                  </a:gs>
                </a:gsLst>
                <a:lin ang="5400000" scaled="0"/>
              </a:gradFill>
              <a:latin typeface="Arial" panose="020B0604020202020204" pitchFamily="34" charset="0"/>
              <a:cs typeface="Arial" panose="020B0604020202020204" pitchFamily="34" charset="0"/>
            </a:endParaRPr>
          </a:p>
        </p:txBody>
      </p:sp>
      <p:pic>
        <p:nvPicPr>
          <p:cNvPr id="40" name="Picture 39">
            <a:extLst>
              <a:ext uri="{FF2B5EF4-FFF2-40B4-BE49-F238E27FC236}">
                <a16:creationId xmlns:a16="http://schemas.microsoft.com/office/drawing/2014/main" id="{369CCB3B-EEE9-41DC-8925-7A41E6A57DBF}"/>
              </a:ext>
            </a:extLst>
          </p:cNvPr>
          <p:cNvPicPr>
            <a:picLocks noChangeAspect="1"/>
          </p:cNvPicPr>
          <p:nvPr/>
        </p:nvPicPr>
        <p:blipFill rotWithShape="1">
          <a:blip r:embed="rId3">
            <a:extLst>
              <a:ext uri="{28A0092B-C50C-407E-A947-70E740481C1C}">
                <a14:useLocalDpi xmlns:a14="http://schemas.microsoft.com/office/drawing/2010/main" val="0"/>
              </a:ext>
            </a:extLst>
          </a:blip>
          <a:srcRect r="50490"/>
          <a:stretch/>
        </p:blipFill>
        <p:spPr>
          <a:xfrm>
            <a:off x="11078753" y="195470"/>
            <a:ext cx="1082176" cy="1117181"/>
          </a:xfrm>
          <a:prstGeom prst="rect">
            <a:avLst/>
          </a:prstGeom>
        </p:spPr>
      </p:pic>
      <p:pic>
        <p:nvPicPr>
          <p:cNvPr id="2052" name="Picture 4" descr="Image result for openai logo">
            <a:extLst>
              <a:ext uri="{FF2B5EF4-FFF2-40B4-BE49-F238E27FC236}">
                <a16:creationId xmlns:a16="http://schemas.microsoft.com/office/drawing/2014/main" id="{5889C39C-0C7F-4F97-AC00-7712479666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6637" y="3792437"/>
            <a:ext cx="838200" cy="5804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023D7E-E69F-4A91-A947-62BFF90E403F}"/>
              </a:ext>
            </a:extLst>
          </p:cNvPr>
          <p:cNvSpPr txBox="1"/>
          <p:nvPr/>
        </p:nvSpPr>
        <p:spPr>
          <a:xfrm>
            <a:off x="8964708" y="6441836"/>
            <a:ext cx="3542140" cy="647165"/>
          </a:xfrm>
          <a:prstGeom prst="rect">
            <a:avLst/>
          </a:prstGeom>
          <a:noFill/>
        </p:spPr>
        <p:txBody>
          <a:bodyPr wrap="none" lIns="186521" tIns="149217" rIns="186521" bIns="149217" rtlCol="0">
            <a:spAutoFit/>
          </a:bodyPr>
          <a:lstStyle/>
          <a:p>
            <a:pPr>
              <a:lnSpc>
                <a:spcPct val="90000"/>
              </a:lnSpc>
              <a:spcAft>
                <a:spcPts val="612"/>
              </a:spcAft>
            </a:pPr>
            <a:r>
              <a:rPr lang="en-US" sz="2448">
                <a:gradFill>
                  <a:gsLst>
                    <a:gs pos="2917">
                      <a:schemeClr val="tx1"/>
                    </a:gs>
                    <a:gs pos="30000">
                      <a:schemeClr val="tx1"/>
                    </a:gs>
                  </a:gsLst>
                  <a:lin ang="5400000" scaled="0"/>
                </a:gradFill>
                <a:hlinkClick r:id="rId5"/>
              </a:rPr>
              <a:t>aka.ms/ACR/Roadmap</a:t>
            </a:r>
            <a:r>
              <a:rPr lang="en-US" sz="2448">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72415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A8A94-0BA1-43A3-A513-A983AE5F141F}"/>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ACR Tiered SKUs</a:t>
            </a:r>
          </a:p>
        </p:txBody>
      </p:sp>
      <p:graphicFrame>
        <p:nvGraphicFramePr>
          <p:cNvPr id="5" name="Table 4">
            <a:extLst>
              <a:ext uri="{FF2B5EF4-FFF2-40B4-BE49-F238E27FC236}">
                <a16:creationId xmlns:a16="http://schemas.microsoft.com/office/drawing/2014/main" id="{9EF8F3A4-1AD6-4362-BFA5-EFBD4D50C21D}"/>
              </a:ext>
            </a:extLst>
          </p:cNvPr>
          <p:cNvGraphicFramePr>
            <a:graphicFrameLocks noGrp="1"/>
          </p:cNvGraphicFramePr>
          <p:nvPr>
            <p:extLst>
              <p:ext uri="{D42A27DB-BD31-4B8C-83A1-F6EECF244321}">
                <p14:modId xmlns:p14="http://schemas.microsoft.com/office/powerpoint/2010/main" val="3140724774"/>
              </p:ext>
            </p:extLst>
          </p:nvPr>
        </p:nvGraphicFramePr>
        <p:xfrm>
          <a:off x="298755" y="2560716"/>
          <a:ext cx="11889564" cy="3403132"/>
        </p:xfrm>
        <a:graphic>
          <a:graphicData uri="http://schemas.openxmlformats.org/drawingml/2006/table">
            <a:tbl>
              <a:tblPr/>
              <a:tblGrid>
                <a:gridCol w="6095998">
                  <a:extLst>
                    <a:ext uri="{9D8B030D-6E8A-4147-A177-3AD203B41FA5}">
                      <a16:colId xmlns:a16="http://schemas.microsoft.com/office/drawing/2014/main" val="2829127137"/>
                    </a:ext>
                  </a:extLst>
                </a:gridCol>
                <a:gridCol w="1600200">
                  <a:extLst>
                    <a:ext uri="{9D8B030D-6E8A-4147-A177-3AD203B41FA5}">
                      <a16:colId xmlns:a16="http://schemas.microsoft.com/office/drawing/2014/main" val="112439607"/>
                    </a:ext>
                  </a:extLst>
                </a:gridCol>
                <a:gridCol w="1981200">
                  <a:extLst>
                    <a:ext uri="{9D8B030D-6E8A-4147-A177-3AD203B41FA5}">
                      <a16:colId xmlns:a16="http://schemas.microsoft.com/office/drawing/2014/main" val="569767946"/>
                    </a:ext>
                  </a:extLst>
                </a:gridCol>
                <a:gridCol w="2212166">
                  <a:extLst>
                    <a:ext uri="{9D8B030D-6E8A-4147-A177-3AD203B41FA5}">
                      <a16:colId xmlns:a16="http://schemas.microsoft.com/office/drawing/2014/main" val="3609223439"/>
                    </a:ext>
                  </a:extLst>
                </a:gridCol>
              </a:tblGrid>
              <a:tr h="462970">
                <a:tc>
                  <a:txBody>
                    <a:bodyPr/>
                    <a:lstStyle/>
                    <a:p>
                      <a:pPr algn="l" fontAlgn="b"/>
                      <a:r>
                        <a:rPr lang="en-US" sz="2800" b="0" dirty="0">
                          <a:effectLst/>
                          <a:latin typeface="segoe-ui_semibold"/>
                        </a:rPr>
                        <a:t>Feature</a:t>
                      </a:r>
                    </a:p>
                  </a:txBody>
                  <a:tcPr marL="65204" marR="65204" marT="48903" marB="4890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algn="l" fontAlgn="b"/>
                      <a:r>
                        <a:rPr lang="en-US" sz="2800" b="0" dirty="0">
                          <a:effectLst/>
                          <a:latin typeface="segoe-ui_semibold"/>
                        </a:rPr>
                        <a:t>Basic</a:t>
                      </a:r>
                    </a:p>
                  </a:txBody>
                  <a:tcPr marL="65204" marR="65204" marT="48903" marB="4890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algn="l" fontAlgn="b"/>
                      <a:r>
                        <a:rPr lang="en-US" sz="2800" b="0">
                          <a:effectLst/>
                          <a:latin typeface="segoe-ui_semibold"/>
                        </a:rPr>
                        <a:t>Standard</a:t>
                      </a:r>
                    </a:p>
                  </a:txBody>
                  <a:tcPr marL="65204" marR="65204" marT="48903" marB="4890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algn="l" fontAlgn="b"/>
                      <a:r>
                        <a:rPr lang="en-US" sz="2800" b="0" dirty="0">
                          <a:effectLst/>
                          <a:latin typeface="segoe-ui_semibold"/>
                        </a:rPr>
                        <a:t>Premium</a:t>
                      </a:r>
                    </a:p>
                  </a:txBody>
                  <a:tcPr marL="65204" marR="65204" marT="48903" marB="4890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388238548"/>
                  </a:ext>
                </a:extLst>
              </a:tr>
              <a:tr h="462970">
                <a:tc>
                  <a:txBody>
                    <a:bodyPr/>
                    <a:lstStyle/>
                    <a:p>
                      <a:pPr fontAlgn="t"/>
                      <a:r>
                        <a:rPr lang="en-US" sz="2000" dirty="0">
                          <a:effectLst/>
                        </a:rPr>
                        <a:t>Storage</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10 GiB</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100 GiB</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500 GiB</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266560781"/>
                  </a:ext>
                </a:extLst>
              </a:tr>
              <a:tr h="0">
                <a:tc>
                  <a:txBody>
                    <a:bodyPr/>
                    <a:lstStyle/>
                    <a:p>
                      <a:pPr fontAlgn="t"/>
                      <a:r>
                        <a:rPr lang="en-US" sz="2000" dirty="0" err="1">
                          <a:effectLst/>
                        </a:rPr>
                        <a:t>ReadOps</a:t>
                      </a:r>
                      <a:r>
                        <a:rPr lang="en-US" sz="2000" dirty="0">
                          <a:effectLst/>
                        </a:rPr>
                        <a:t> per minute</a:t>
                      </a:r>
                      <a:r>
                        <a:rPr lang="en-US" sz="2000" baseline="30000" dirty="0">
                          <a:effectLst/>
                        </a:rPr>
                        <a:t>1, 2</a:t>
                      </a:r>
                      <a:endParaRPr lang="en-US" sz="2000" dirty="0">
                        <a:effectLst/>
                      </a:endParaRP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1k</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300k</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10,000k</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35655535"/>
                  </a:ext>
                </a:extLst>
              </a:tr>
              <a:tr h="0">
                <a:tc>
                  <a:txBody>
                    <a:bodyPr/>
                    <a:lstStyle/>
                    <a:p>
                      <a:pPr fontAlgn="t"/>
                      <a:r>
                        <a:rPr lang="en-US" sz="2000" dirty="0" err="1">
                          <a:effectLst/>
                        </a:rPr>
                        <a:t>WriteOps</a:t>
                      </a:r>
                      <a:r>
                        <a:rPr lang="en-US" sz="2000" dirty="0">
                          <a:effectLst/>
                        </a:rPr>
                        <a:t> per minute</a:t>
                      </a:r>
                      <a:r>
                        <a:rPr lang="en-US" sz="2000" baseline="30000" dirty="0">
                          <a:effectLst/>
                        </a:rPr>
                        <a:t>1, 3</a:t>
                      </a:r>
                      <a:endParaRPr lang="en-US" sz="2000" dirty="0">
                        <a:effectLst/>
                      </a:endParaRP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100</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500</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2k</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833724316"/>
                  </a:ext>
                </a:extLst>
              </a:tr>
              <a:tr h="157416">
                <a:tc>
                  <a:txBody>
                    <a:bodyPr/>
                    <a:lstStyle/>
                    <a:p>
                      <a:pPr fontAlgn="t"/>
                      <a:r>
                        <a:rPr lang="en-US" sz="2000" dirty="0">
                          <a:effectLst/>
                        </a:rPr>
                        <a:t>Download bandwidth MBps</a:t>
                      </a:r>
                      <a:r>
                        <a:rPr lang="en-US" sz="2000" baseline="30000" dirty="0">
                          <a:effectLst/>
                        </a:rPr>
                        <a:t>1</a:t>
                      </a:r>
                      <a:endParaRPr lang="en-US" sz="2000" dirty="0">
                        <a:effectLst/>
                      </a:endParaRP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30</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dirty="0">
                          <a:effectLst/>
                        </a:rPr>
                        <a:t>60</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dirty="0">
                          <a:effectLst/>
                        </a:rPr>
                        <a:t>100</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10233198"/>
                  </a:ext>
                </a:extLst>
              </a:tr>
              <a:tr h="151050">
                <a:tc>
                  <a:txBody>
                    <a:bodyPr/>
                    <a:lstStyle/>
                    <a:p>
                      <a:pPr fontAlgn="t"/>
                      <a:r>
                        <a:rPr lang="en-US" sz="2000" dirty="0">
                          <a:effectLst/>
                        </a:rPr>
                        <a:t>Upload bandwidth MBps</a:t>
                      </a:r>
                      <a:r>
                        <a:rPr lang="en-US" sz="2000" baseline="30000" dirty="0">
                          <a:effectLst/>
                        </a:rPr>
                        <a:t>1</a:t>
                      </a:r>
                      <a:endParaRPr lang="en-US" sz="2000" dirty="0">
                        <a:effectLst/>
                      </a:endParaRP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10</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20</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50</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27810544"/>
                  </a:ext>
                </a:extLst>
              </a:tr>
              <a:tr h="144088">
                <a:tc>
                  <a:txBody>
                    <a:bodyPr/>
                    <a:lstStyle/>
                    <a:p>
                      <a:pPr fontAlgn="t"/>
                      <a:r>
                        <a:rPr lang="en-US" sz="2000" dirty="0" err="1">
                          <a:effectLst/>
                        </a:rPr>
                        <a:t>Webhooks</a:t>
                      </a:r>
                      <a:endParaRPr lang="en-US" sz="2000" dirty="0">
                        <a:effectLst/>
                      </a:endParaRP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dirty="0">
                          <a:effectLst/>
                        </a:rPr>
                        <a:t>2</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dirty="0">
                          <a:effectLst/>
                        </a:rPr>
                        <a:t>10</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100</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4229259713"/>
                  </a:ext>
                </a:extLst>
              </a:tr>
              <a:tr h="138318">
                <a:tc>
                  <a:txBody>
                    <a:bodyPr/>
                    <a:lstStyle/>
                    <a:p>
                      <a:pPr fontAlgn="t"/>
                      <a:r>
                        <a:rPr lang="en-US" sz="2000" dirty="0">
                          <a:effectLst/>
                        </a:rPr>
                        <a:t>Geo-replication</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2000">
                          <a:solidFill>
                            <a:schemeClr val="bg1">
                              <a:lumMod val="65000"/>
                            </a:schemeClr>
                          </a:solidFill>
                          <a:effectLst/>
                        </a:rPr>
                        <a:t>N/A</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2000" dirty="0">
                          <a:solidFill>
                            <a:schemeClr val="bg1">
                              <a:lumMod val="65000"/>
                            </a:schemeClr>
                          </a:solidFill>
                          <a:effectLst/>
                        </a:rPr>
                        <a:t>N/A</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600" u="none" strike="noStrike" dirty="0">
                          <a:solidFill>
                            <a:srgbClr val="0078D7"/>
                          </a:solidFill>
                          <a:effectLst/>
                          <a:hlinkClick r:id="rId3"/>
                        </a:rPr>
                        <a:t>Supported </a:t>
                      </a:r>
                      <a:r>
                        <a:rPr lang="en-US" sz="1600" i="1" u="none" strike="noStrike" dirty="0">
                          <a:solidFill>
                            <a:srgbClr val="0078D7"/>
                          </a:solidFill>
                          <a:effectLst/>
                          <a:hlinkClick r:id="rId3"/>
                        </a:rPr>
                        <a:t>(preview)</a:t>
                      </a:r>
                      <a:endParaRPr lang="en-US" sz="2000" dirty="0">
                        <a:effectLst/>
                      </a:endParaRP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74795498"/>
                  </a:ext>
                </a:extLst>
              </a:tr>
            </a:tbl>
          </a:graphicData>
        </a:graphic>
      </p:graphicFrame>
      <p:sp>
        <p:nvSpPr>
          <p:cNvPr id="6" name="TextBox 5">
            <a:extLst>
              <a:ext uri="{FF2B5EF4-FFF2-40B4-BE49-F238E27FC236}">
                <a16:creationId xmlns:a16="http://schemas.microsoft.com/office/drawing/2014/main" id="{5A12880A-70FD-4A8E-94E0-7A2A3A348DF4}"/>
              </a:ext>
            </a:extLst>
          </p:cNvPr>
          <p:cNvSpPr txBox="1"/>
          <p:nvPr/>
        </p:nvSpPr>
        <p:spPr>
          <a:xfrm>
            <a:off x="930275" y="1089745"/>
            <a:ext cx="11506200" cy="1446550"/>
          </a:xfrm>
          <a:prstGeom prst="rect">
            <a:avLst/>
          </a:prstGeom>
          <a:noFill/>
        </p:spPr>
        <p:txBody>
          <a:bodyPr wrap="square" lIns="182880" tIns="146304" rIns="182880" bIns="146304" rtlCol="0">
            <a:spAutoFit/>
          </a:bodyPr>
          <a:lstStyle/>
          <a:p>
            <a:pPr>
              <a:lnSpc>
                <a:spcPct val="90000"/>
              </a:lnSpc>
              <a:spcAft>
                <a:spcPts val="600"/>
              </a:spcAft>
              <a:tabLst>
                <a:tab pos="1541463" algn="l"/>
              </a:tabLst>
            </a:pPr>
            <a:r>
              <a:rPr lang="en-US" sz="2400" b="1" dirty="0">
                <a:gradFill>
                  <a:gsLst>
                    <a:gs pos="2917">
                      <a:schemeClr val="tx1"/>
                    </a:gs>
                    <a:gs pos="30000">
                      <a:schemeClr val="tx1"/>
                    </a:gs>
                  </a:gsLst>
                  <a:lin ang="5400000" scaled="0"/>
                </a:gradFill>
              </a:rPr>
              <a:t>Basic </a:t>
            </a:r>
            <a:r>
              <a:rPr lang="en-US" sz="2400" dirty="0">
                <a:gradFill>
                  <a:gsLst>
                    <a:gs pos="2917">
                      <a:schemeClr val="tx1"/>
                    </a:gs>
                    <a:gs pos="30000">
                      <a:schemeClr val="tx1"/>
                    </a:gs>
                  </a:gsLst>
                  <a:lin ang="5400000" scaled="0"/>
                </a:gradFill>
              </a:rPr>
              <a:t>	– Low cost entry point for developer POCs </a:t>
            </a:r>
          </a:p>
          <a:p>
            <a:pPr>
              <a:lnSpc>
                <a:spcPct val="90000"/>
              </a:lnSpc>
              <a:spcAft>
                <a:spcPts val="600"/>
              </a:spcAft>
              <a:tabLst>
                <a:tab pos="1541463" algn="l"/>
              </a:tabLst>
            </a:pPr>
            <a:r>
              <a:rPr lang="en-US" sz="2400" b="1" dirty="0">
                <a:gradFill>
                  <a:gsLst>
                    <a:gs pos="2917">
                      <a:schemeClr val="tx1"/>
                    </a:gs>
                    <a:gs pos="30000">
                      <a:schemeClr val="tx1"/>
                    </a:gs>
                  </a:gsLst>
                  <a:lin ang="5400000" scaled="0"/>
                </a:gradFill>
              </a:rPr>
              <a:t>Standard </a:t>
            </a:r>
            <a:r>
              <a:rPr lang="en-US" sz="2400" dirty="0">
                <a:gradFill>
                  <a:gsLst>
                    <a:gs pos="2917">
                      <a:schemeClr val="tx1"/>
                    </a:gs>
                    <a:gs pos="30000">
                      <a:schemeClr val="tx1"/>
                    </a:gs>
                  </a:gsLst>
                  <a:lin ang="5400000" scaled="0"/>
                </a:gradFill>
              </a:rPr>
              <a:t>	– Majority of dev &amp; production scenarios with most common scale</a:t>
            </a:r>
          </a:p>
          <a:p>
            <a:pPr>
              <a:lnSpc>
                <a:spcPct val="90000"/>
              </a:lnSpc>
              <a:spcAft>
                <a:spcPts val="600"/>
              </a:spcAft>
              <a:tabLst>
                <a:tab pos="1541463" algn="l"/>
              </a:tabLst>
            </a:pPr>
            <a:r>
              <a:rPr lang="en-US" sz="2400" b="1" dirty="0">
                <a:gradFill>
                  <a:gsLst>
                    <a:gs pos="2917">
                      <a:schemeClr val="tx1"/>
                    </a:gs>
                    <a:gs pos="30000">
                      <a:schemeClr val="tx1"/>
                    </a:gs>
                  </a:gsLst>
                  <a:lin ang="5400000" scaled="0"/>
                </a:gradFill>
              </a:rPr>
              <a:t>Premium 	</a:t>
            </a: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HyperScale</a:t>
            </a:r>
            <a:r>
              <a:rPr lang="en-US" sz="2400" dirty="0">
                <a:gradFill>
                  <a:gsLst>
                    <a:gs pos="2917">
                      <a:schemeClr val="tx1"/>
                    </a:gs>
                    <a:gs pos="30000">
                      <a:schemeClr val="tx1"/>
                    </a:gs>
                  </a:gsLst>
                  <a:lin ang="5400000" scaled="0"/>
                </a:gradFill>
              </a:rPr>
              <a:t> for larger, global deployments</a:t>
            </a:r>
          </a:p>
        </p:txBody>
      </p:sp>
      <p:sp>
        <p:nvSpPr>
          <p:cNvPr id="9" name="Rectangle 2">
            <a:extLst>
              <a:ext uri="{FF2B5EF4-FFF2-40B4-BE49-F238E27FC236}">
                <a16:creationId xmlns:a16="http://schemas.microsoft.com/office/drawing/2014/main" id="{5ACE5476-23CB-4167-9EC1-B251867C38B9}"/>
              </a:ext>
            </a:extLst>
          </p:cNvPr>
          <p:cNvSpPr>
            <a:spLocks noChangeArrowheads="1"/>
          </p:cNvSpPr>
          <p:nvPr/>
        </p:nvSpPr>
        <p:spPr bwMode="auto">
          <a:xfrm>
            <a:off x="-106363" y="6392862"/>
            <a:ext cx="12436475" cy="457200"/>
          </a:xfrm>
          <a:prstGeom prst="rect">
            <a:avLst/>
          </a:prstGeom>
          <a:noFill/>
          <a:ln>
            <a:noFill/>
          </a:ln>
          <a:effectLst/>
        </p:spPr>
        <p:txBody>
          <a:bodyPr vert="horz" wrap="none" lIns="46023"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30000" dirty="0">
                <a:ln>
                  <a:noFill/>
                </a:ln>
                <a:solidFill>
                  <a:srgbClr val="222222"/>
                </a:solidFill>
                <a:effectLst/>
                <a:latin typeface="segoe-ui_normal"/>
              </a:rPr>
              <a:t>1</a:t>
            </a:r>
            <a:r>
              <a:rPr kumimoji="0" lang="en-US" altLang="en-US" sz="1200" b="0" i="0" u="none" strike="noStrike" cap="none" normalizeH="0" baseline="0" dirty="0">
                <a:ln>
                  <a:noFill/>
                </a:ln>
                <a:solidFill>
                  <a:srgbClr val="222222"/>
                </a:solidFill>
                <a:effectLst/>
                <a:latin typeface="segoe-ui_normal"/>
              </a:rPr>
              <a:t> </a:t>
            </a:r>
            <a:r>
              <a:rPr kumimoji="0" lang="en-US" altLang="en-US" sz="1200" b="0" i="1" u="none" strike="noStrike" cap="none" normalizeH="0" baseline="0" dirty="0" err="1">
                <a:ln>
                  <a:noFill/>
                </a:ln>
                <a:solidFill>
                  <a:srgbClr val="222222"/>
                </a:solidFill>
                <a:effectLst/>
                <a:latin typeface="segoe-ui_normal"/>
              </a:rPr>
              <a:t>ReadOps</a:t>
            </a:r>
            <a:r>
              <a:rPr kumimoji="0" lang="en-US" altLang="en-US" sz="1200" b="0" i="0" u="none" strike="noStrike" cap="none" normalizeH="0" baseline="0" dirty="0">
                <a:ln>
                  <a:noFill/>
                </a:ln>
                <a:solidFill>
                  <a:srgbClr val="222222"/>
                </a:solidFill>
                <a:effectLst/>
                <a:latin typeface="segoe-ui_normal"/>
              </a:rPr>
              <a:t>, </a:t>
            </a:r>
            <a:r>
              <a:rPr kumimoji="0" lang="en-US" altLang="en-US" sz="1200" b="0" i="1" u="none" strike="noStrike" cap="none" normalizeH="0" baseline="0" dirty="0" err="1">
                <a:ln>
                  <a:noFill/>
                </a:ln>
                <a:solidFill>
                  <a:srgbClr val="222222"/>
                </a:solidFill>
                <a:effectLst/>
                <a:latin typeface="segoe-ui_normal"/>
              </a:rPr>
              <a:t>WriteOps</a:t>
            </a:r>
            <a:r>
              <a:rPr kumimoji="0" lang="en-US" altLang="en-US" sz="1200" b="0" i="0" u="none" strike="noStrike" cap="none" normalizeH="0" baseline="0" dirty="0">
                <a:ln>
                  <a:noFill/>
                </a:ln>
                <a:solidFill>
                  <a:srgbClr val="222222"/>
                </a:solidFill>
                <a:effectLst/>
                <a:latin typeface="segoe-ui_normal"/>
              </a:rPr>
              <a:t>, and </a:t>
            </a:r>
            <a:r>
              <a:rPr kumimoji="0" lang="en-US" altLang="en-US" sz="1200" b="0" i="1" u="none" strike="noStrike" cap="none" normalizeH="0" baseline="0" dirty="0">
                <a:ln>
                  <a:noFill/>
                </a:ln>
                <a:solidFill>
                  <a:srgbClr val="222222"/>
                </a:solidFill>
                <a:effectLst/>
                <a:latin typeface="segoe-ui_normal"/>
              </a:rPr>
              <a:t>Bandwidth</a:t>
            </a:r>
            <a:r>
              <a:rPr kumimoji="0" lang="en-US" altLang="en-US" sz="1200" b="0" i="0" u="none" strike="noStrike" cap="none" normalizeH="0" baseline="0" dirty="0">
                <a:ln>
                  <a:noFill/>
                </a:ln>
                <a:solidFill>
                  <a:srgbClr val="222222"/>
                </a:solidFill>
                <a:effectLst/>
                <a:latin typeface="segoe-ui_normal"/>
              </a:rPr>
              <a:t> are minimum estimates. ACR strives to improve performance as usage requires.</a:t>
            </a:r>
            <a:r>
              <a:rPr kumimoji="0" lang="en-US" altLang="en-US" sz="800" b="0" i="0" u="none" strike="noStrike" cap="none" normalizeH="0" baseline="0" dirty="0">
                <a:ln>
                  <a:noFill/>
                </a:ln>
                <a:solidFill>
                  <a:srgbClr val="6D7079"/>
                </a:solidFill>
                <a:effectLst/>
                <a:latin typeface="Helvetica Neue"/>
              </a:rPr>
              <a:t>+</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30000" dirty="0">
                <a:ln>
                  <a:noFill/>
                </a:ln>
                <a:solidFill>
                  <a:srgbClr val="222222"/>
                </a:solidFill>
                <a:effectLst/>
                <a:latin typeface="segoe-ui_normal"/>
              </a:rPr>
              <a:t>2</a:t>
            </a:r>
            <a:r>
              <a:rPr kumimoji="0" lang="en-US" altLang="en-US" sz="1200" b="0" i="0" u="none" strike="noStrike" cap="none" normalizeH="0" baseline="0" dirty="0">
                <a:ln>
                  <a:noFill/>
                </a:ln>
                <a:solidFill>
                  <a:srgbClr val="222222"/>
                </a:solidFill>
                <a:effectLst/>
                <a:latin typeface="segoe-ui_normal"/>
              </a:rPr>
              <a:t> </a:t>
            </a:r>
            <a:r>
              <a:rPr kumimoji="0" lang="en-US" altLang="en-US" sz="1200" b="0" i="0" u="none" strike="noStrike" cap="none" normalizeH="0" baseline="0" dirty="0">
                <a:ln>
                  <a:noFill/>
                </a:ln>
                <a:solidFill>
                  <a:srgbClr val="0078D7"/>
                </a:solidFill>
                <a:effectLst/>
                <a:latin typeface="segoe-ui_normal"/>
                <a:hlinkClick r:id="rId4"/>
              </a:rPr>
              <a:t>docker pull</a:t>
            </a:r>
            <a:r>
              <a:rPr kumimoji="0" lang="en-US" altLang="en-US" sz="1200" b="0" i="0" u="none" strike="noStrike" cap="none" normalizeH="0" baseline="0" dirty="0">
                <a:ln>
                  <a:noFill/>
                </a:ln>
                <a:solidFill>
                  <a:srgbClr val="222222"/>
                </a:solidFill>
                <a:effectLst/>
                <a:latin typeface="segoe-ui_normal"/>
              </a:rPr>
              <a:t> translates to multiple read operations based on the number of layers in the image, plus the manifest retrieval.</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30000" dirty="0">
                <a:ln>
                  <a:noFill/>
                </a:ln>
                <a:solidFill>
                  <a:srgbClr val="222222"/>
                </a:solidFill>
                <a:effectLst/>
                <a:latin typeface="segoe-ui_normal"/>
              </a:rPr>
              <a:t>3</a:t>
            </a:r>
            <a:r>
              <a:rPr kumimoji="0" lang="en-US" altLang="en-US" sz="1200" b="0" i="0" u="none" strike="noStrike" cap="none" normalizeH="0" baseline="0" dirty="0">
                <a:ln>
                  <a:noFill/>
                </a:ln>
                <a:solidFill>
                  <a:srgbClr val="222222"/>
                </a:solidFill>
                <a:effectLst/>
                <a:latin typeface="segoe-ui_normal"/>
              </a:rPr>
              <a:t> </a:t>
            </a:r>
            <a:r>
              <a:rPr kumimoji="0" lang="en-US" altLang="en-US" sz="1200" b="0" i="0" u="none" strike="noStrike" cap="none" normalizeH="0" baseline="0" dirty="0">
                <a:ln>
                  <a:noFill/>
                </a:ln>
                <a:solidFill>
                  <a:srgbClr val="0078D7"/>
                </a:solidFill>
                <a:effectLst/>
                <a:latin typeface="segoe-ui_normal"/>
                <a:hlinkClick r:id="rId5"/>
              </a:rPr>
              <a:t>docker push</a:t>
            </a:r>
            <a:r>
              <a:rPr kumimoji="0" lang="en-US" altLang="en-US" sz="1200" b="0" i="0" u="none" strike="noStrike" cap="none" normalizeH="0" baseline="0" dirty="0">
                <a:ln>
                  <a:noFill/>
                </a:ln>
                <a:solidFill>
                  <a:srgbClr val="222222"/>
                </a:solidFill>
                <a:effectLst/>
                <a:latin typeface="segoe-ui_normal"/>
              </a:rPr>
              <a:t> translates to multiple write operations, based on the number of layers that must be pushed. A </a:t>
            </a:r>
            <a:r>
              <a:rPr kumimoji="0" lang="en-US" altLang="en-US" sz="1000" b="0" i="0" u="none" strike="noStrike" cap="none" normalizeH="0" baseline="0" dirty="0">
                <a:ln>
                  <a:noFill/>
                </a:ln>
                <a:solidFill>
                  <a:srgbClr val="222222"/>
                </a:solidFill>
                <a:effectLst/>
                <a:latin typeface="Consolas" panose="020B0609020204030204" pitchFamily="49" charset="0"/>
              </a:rPr>
              <a:t>docker push</a:t>
            </a:r>
            <a:r>
              <a:rPr kumimoji="0" lang="en-US" altLang="en-US" sz="1200" b="0" i="0" u="none" strike="noStrike" cap="none" normalizeH="0" baseline="0" dirty="0">
                <a:ln>
                  <a:noFill/>
                </a:ln>
                <a:solidFill>
                  <a:srgbClr val="222222"/>
                </a:solidFill>
                <a:effectLst/>
                <a:latin typeface="segoe-ui_normal"/>
              </a:rPr>
              <a:t> includes </a:t>
            </a:r>
            <a:r>
              <a:rPr kumimoji="0" lang="en-US" altLang="en-US" sz="1200" b="0" i="1" u="none" strike="noStrike" cap="none" normalizeH="0" baseline="0" dirty="0" err="1">
                <a:ln>
                  <a:noFill/>
                </a:ln>
                <a:solidFill>
                  <a:srgbClr val="222222"/>
                </a:solidFill>
                <a:effectLst/>
                <a:latin typeface="segoe-ui_normal"/>
              </a:rPr>
              <a:t>ReadOps</a:t>
            </a:r>
            <a:r>
              <a:rPr kumimoji="0" lang="en-US" altLang="en-US" sz="1200" b="0" i="0" u="none" strike="noStrike" cap="none" normalizeH="0" baseline="0" dirty="0">
                <a:ln>
                  <a:noFill/>
                </a:ln>
                <a:solidFill>
                  <a:srgbClr val="222222"/>
                </a:solidFill>
                <a:effectLst/>
                <a:latin typeface="segoe-ui_normal"/>
              </a:rPr>
              <a:t> to retrieve a manifest for an existing image.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54C3B1E5-E899-4ECB-B8B7-75F7525C4375}"/>
              </a:ext>
            </a:extLst>
          </p:cNvPr>
          <p:cNvSpPr txBox="1"/>
          <p:nvPr/>
        </p:nvSpPr>
        <p:spPr>
          <a:xfrm>
            <a:off x="9159875" y="6120479"/>
            <a:ext cx="3276600"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SKUs</a:t>
            </a:r>
            <a:r>
              <a:rPr lang="en-US" dirty="0">
                <a:gradFill>
                  <a:gsLst>
                    <a:gs pos="2917">
                      <a:schemeClr val="tx1"/>
                    </a:gs>
                    <a:gs pos="30000">
                      <a:schemeClr val="tx1"/>
                    </a:gs>
                  </a:gsLst>
                  <a:lin ang="5400000" scaled="0"/>
                </a:gradFill>
                <a:hlinkClick r:id="rId6"/>
              </a:rPr>
              <a:t> </a:t>
            </a:r>
            <a:r>
              <a:rPr lang="en-US" dirty="0">
                <a:gradFill>
                  <a:gsLst>
                    <a:gs pos="2917">
                      <a:schemeClr val="tx1"/>
                    </a:gs>
                    <a:gs pos="30000">
                      <a:schemeClr val="tx1"/>
                    </a:gs>
                  </a:gsLst>
                  <a:lin ang="5400000" scaled="0"/>
                </a:gradFill>
                <a:hlinkClick r:id="rId6"/>
              </a:rPr>
              <a:t>http://aka.ms/acr/skus</a:t>
            </a:r>
            <a:r>
              <a:rPr lang="en-US"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23128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79C4D-F36F-4F58-A496-7A0B5112A0FA}"/>
              </a:ext>
            </a:extLst>
          </p:cNvPr>
          <p:cNvSpPr>
            <a:spLocks noGrp="1"/>
          </p:cNvSpPr>
          <p:nvPr>
            <p:ph type="title"/>
          </p:nvPr>
        </p:nvSpPr>
        <p:spPr>
          <a:xfrm>
            <a:off x="274639" y="295274"/>
            <a:ext cx="9829798" cy="917575"/>
          </a:xfrm>
        </p:spPr>
        <p:txBody>
          <a:bodyPr/>
          <a:lstStyle/>
          <a:p>
            <a:r>
              <a:rPr lang="en-US" dirty="0">
                <a:latin typeface="Arial" panose="020B0604020202020204" pitchFamily="34" charset="0"/>
                <a:cs typeface="Arial" panose="020B0604020202020204" pitchFamily="34" charset="0"/>
              </a:rPr>
              <a:t>Authenticating with ACR</a:t>
            </a:r>
          </a:p>
        </p:txBody>
      </p:sp>
      <p:sp>
        <p:nvSpPr>
          <p:cNvPr id="3" name="Text Placeholder 2">
            <a:extLst>
              <a:ext uri="{FF2B5EF4-FFF2-40B4-BE49-F238E27FC236}">
                <a16:creationId xmlns:a16="http://schemas.microsoft.com/office/drawing/2014/main" id="{E0160323-21ED-4F6B-82BA-10ADC028A951}"/>
              </a:ext>
            </a:extLst>
          </p:cNvPr>
          <p:cNvSpPr>
            <a:spLocks noGrp="1"/>
          </p:cNvSpPr>
          <p:nvPr>
            <p:ph type="body" sz="quarter" idx="10"/>
          </p:nvPr>
        </p:nvSpPr>
        <p:spPr>
          <a:xfrm>
            <a:off x="274702" y="1211287"/>
            <a:ext cx="11888787" cy="4373505"/>
          </a:xfrm>
        </p:spPr>
        <p:txBody>
          <a:bodyPr/>
          <a:lstStyle/>
          <a:p>
            <a:r>
              <a:rPr lang="en-US" sz="3600" dirty="0"/>
              <a:t>Using familiar docker CLIs</a:t>
            </a:r>
          </a:p>
          <a:p>
            <a:r>
              <a:rPr lang="en-US" sz="3600" dirty="0"/>
              <a:t>Individual Identity, using Azure Active Directory Identity</a:t>
            </a:r>
          </a:p>
          <a:p>
            <a:endParaRPr lang="en-US" sz="3600" dirty="0"/>
          </a:p>
          <a:p>
            <a:endParaRPr lang="en-US" sz="3600" dirty="0"/>
          </a:p>
          <a:p>
            <a:r>
              <a:rPr lang="en-US" sz="3600" dirty="0"/>
              <a:t>Server/Headless identity using AAD Service Principals</a:t>
            </a:r>
          </a:p>
          <a:p>
            <a:pPr lvl="1"/>
            <a:r>
              <a:rPr lang="en-US" sz="2000" dirty="0"/>
              <a:t>Provision Service Principals, with scoped access control</a:t>
            </a:r>
          </a:p>
          <a:p>
            <a:pPr lvl="2"/>
            <a:r>
              <a:rPr lang="en-US" sz="1800" dirty="0"/>
              <a:t>Contributor – Push/Pull</a:t>
            </a:r>
          </a:p>
          <a:p>
            <a:pPr lvl="2"/>
            <a:r>
              <a:rPr lang="en-US" sz="1800" dirty="0"/>
              <a:t>Reader – Pull Only</a:t>
            </a:r>
          </a:p>
          <a:p>
            <a:pPr lvl="2"/>
            <a:r>
              <a:rPr lang="en-US" sz="1800" dirty="0" err="1"/>
              <a:t>Eg</a:t>
            </a:r>
            <a:r>
              <a:rPr lang="en-US" sz="1800" dirty="0"/>
              <a:t>: assign the Kubernetes created principal, desired access to each registry</a:t>
            </a:r>
          </a:p>
        </p:txBody>
      </p:sp>
      <p:sp>
        <p:nvSpPr>
          <p:cNvPr id="4" name="Rectangle 3">
            <a:extLst>
              <a:ext uri="{FF2B5EF4-FFF2-40B4-BE49-F238E27FC236}">
                <a16:creationId xmlns:a16="http://schemas.microsoft.com/office/drawing/2014/main" id="{2E1ABCF5-1FAF-423F-9761-B7888C22CE6D}"/>
              </a:ext>
            </a:extLst>
          </p:cNvPr>
          <p:cNvSpPr/>
          <p:nvPr/>
        </p:nvSpPr>
        <p:spPr>
          <a:xfrm>
            <a:off x="960437" y="2481637"/>
            <a:ext cx="7985124" cy="1200329"/>
          </a:xfrm>
          <a:prstGeom prst="rect">
            <a:avLst/>
          </a:prstGeom>
          <a:solidFill>
            <a:srgbClr val="3A3FFC"/>
          </a:solidFill>
        </p:spPr>
        <p:txBody>
          <a:bodyPr wrap="square">
            <a:spAutoFit/>
          </a:bodyPr>
          <a:lstStyle/>
          <a:p>
            <a:r>
              <a:rPr lang="en-US" sz="2400" b="1" dirty="0">
                <a:solidFill>
                  <a:srgbClr val="F2F2F2"/>
                </a:solidFill>
                <a:latin typeface="Consolas" panose="020B0609020204030204" pitchFamily="49" charset="0"/>
              </a:rPr>
              <a:t>az login</a:t>
            </a:r>
          </a:p>
          <a:p>
            <a:r>
              <a:rPr lang="en-US" sz="2400" b="1" dirty="0">
                <a:solidFill>
                  <a:srgbClr val="F2F2F2"/>
                </a:solidFill>
                <a:latin typeface="Consolas" panose="020B0609020204030204" pitchFamily="49" charset="0"/>
              </a:rPr>
              <a:t>az acr login --name [</a:t>
            </a:r>
            <a:r>
              <a:rPr lang="en-US" sz="2400" b="1" dirty="0" err="1">
                <a:solidFill>
                  <a:srgbClr val="F2F2F2"/>
                </a:solidFill>
                <a:latin typeface="Consolas" panose="020B0609020204030204" pitchFamily="49" charset="0"/>
              </a:rPr>
              <a:t>registryName</a:t>
            </a:r>
            <a:r>
              <a:rPr lang="en-US" sz="2400" b="1" dirty="0">
                <a:solidFill>
                  <a:srgbClr val="F2F2F2"/>
                </a:solidFill>
                <a:latin typeface="Consolas" panose="020B0609020204030204" pitchFamily="49" charset="0"/>
              </a:rPr>
              <a:t>]</a:t>
            </a:r>
          </a:p>
          <a:p>
            <a:r>
              <a:rPr lang="en-US" sz="2400" b="1" dirty="0">
                <a:solidFill>
                  <a:srgbClr val="F2F2F2"/>
                </a:solidFill>
                <a:latin typeface="Consolas" panose="020B0609020204030204" pitchFamily="49" charset="0"/>
              </a:rPr>
              <a:t>docker push / pull</a:t>
            </a:r>
          </a:p>
        </p:txBody>
      </p:sp>
    </p:spTree>
    <p:extLst>
      <p:ext uri="{BB962C8B-B14F-4D97-AF65-F5344CB8AC3E}">
        <p14:creationId xmlns:p14="http://schemas.microsoft.com/office/powerpoint/2010/main" val="278130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AF6C3-483D-4342-A2AC-B27414CEA251}"/>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33624F51-0840-46CE-81A1-D30203B30083}"/>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4BEECB63-A7B6-42F4-8001-234D0E5AC7C9}"/>
              </a:ext>
            </a:extLst>
          </p:cNvPr>
          <p:cNvPicPr>
            <a:picLocks noChangeAspect="1"/>
          </p:cNvPicPr>
          <p:nvPr/>
        </p:nvPicPr>
        <p:blipFill>
          <a:blip r:embed="rId3"/>
          <a:stretch>
            <a:fillRect/>
          </a:stretch>
        </p:blipFill>
        <p:spPr>
          <a:xfrm>
            <a:off x="-37470" y="0"/>
            <a:ext cx="9836922" cy="6994525"/>
          </a:xfrm>
          <a:prstGeom prst="rect">
            <a:avLst/>
          </a:prstGeom>
        </p:spPr>
      </p:pic>
      <p:sp>
        <p:nvSpPr>
          <p:cNvPr id="5" name="TextBox 4">
            <a:extLst>
              <a:ext uri="{FF2B5EF4-FFF2-40B4-BE49-F238E27FC236}">
                <a16:creationId xmlns:a16="http://schemas.microsoft.com/office/drawing/2014/main" id="{02DB30B8-35C9-4C46-BE51-87C04A54228C}"/>
              </a:ext>
            </a:extLst>
          </p:cNvPr>
          <p:cNvSpPr txBox="1"/>
          <p:nvPr/>
        </p:nvSpPr>
        <p:spPr>
          <a:xfrm>
            <a:off x="2630868" y="4716462"/>
            <a:ext cx="6711569" cy="1834348"/>
          </a:xfrm>
          <a:prstGeom prst="rect">
            <a:avLst/>
          </a:prstGeom>
          <a:solidFill>
            <a:schemeClr val="bg1">
              <a:lumMod val="95000"/>
            </a:schemeClr>
          </a:solidFill>
        </p:spPr>
        <p:txBody>
          <a:bodyPr wrap="square" lIns="182880" tIns="146304" rIns="182880" bIns="146304" rtlCol="0">
            <a:spAutoFit/>
          </a:bodyPr>
          <a:lstStyle/>
          <a:p>
            <a:pPr marL="1716088" indent="-1716088">
              <a:lnSpc>
                <a:spcPct val="90000"/>
              </a:lnSpc>
              <a:spcAft>
                <a:spcPts val="600"/>
              </a:spcAft>
              <a:tabLst>
                <a:tab pos="1490663" algn="l"/>
              </a:tabLst>
            </a:pPr>
            <a:r>
              <a:rPr lang="en-US" sz="20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Owner 	– Push, Pull, </a:t>
            </a:r>
            <a:br>
              <a:rPr lang="en-US" sz="20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20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ARM Resource Management</a:t>
            </a:r>
            <a:br>
              <a:rPr lang="en-US" sz="20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2000" dirty="0" err="1">
                <a:gradFill>
                  <a:gsLst>
                    <a:gs pos="2917">
                      <a:schemeClr val="tx1"/>
                    </a:gs>
                    <a:gs pos="30000">
                      <a:schemeClr val="tx1"/>
                    </a:gs>
                  </a:gsLst>
                  <a:lin ang="5400000" scaled="0"/>
                </a:gradFill>
                <a:effectLst>
                  <a:outerShdw blurRad="50800" dist="38100" dir="2700000" algn="tl" rotWithShape="0">
                    <a:prstClr val="black">
                      <a:alpha val="40000"/>
                    </a:prstClr>
                  </a:outerShdw>
                </a:effectLst>
              </a:rPr>
              <a:t>eg</a:t>
            </a:r>
            <a:r>
              <a:rPr lang="en-US" sz="20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 IAM configuration</a:t>
            </a:r>
          </a:p>
          <a:p>
            <a:pPr marL="1716088" indent="-1716088">
              <a:lnSpc>
                <a:spcPct val="90000"/>
              </a:lnSpc>
              <a:spcAft>
                <a:spcPts val="600"/>
              </a:spcAft>
              <a:tabLst>
                <a:tab pos="1490663" algn="l"/>
              </a:tabLst>
            </a:pPr>
            <a:r>
              <a:rPr lang="en-US" sz="20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Contributor	– Push, Pull</a:t>
            </a:r>
          </a:p>
          <a:p>
            <a:pPr marL="1716088" indent="-1716088">
              <a:lnSpc>
                <a:spcPct val="90000"/>
              </a:lnSpc>
              <a:spcAft>
                <a:spcPts val="600"/>
              </a:spcAft>
              <a:tabLst>
                <a:tab pos="1490663" algn="l"/>
              </a:tabLst>
            </a:pPr>
            <a:r>
              <a:rPr lang="en-US" sz="20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Reader	– Pull Only</a:t>
            </a:r>
          </a:p>
        </p:txBody>
      </p:sp>
    </p:spTree>
    <p:extLst>
      <p:ext uri="{BB962C8B-B14F-4D97-AF65-F5344CB8AC3E}">
        <p14:creationId xmlns:p14="http://schemas.microsoft.com/office/powerpoint/2010/main" val="156126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E2881649-9D4D-4513-9E5E-5A76199B18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 xsi:nil="true"/>
    <m6878b9dd7994da4ba144f95347d99c6 xmlns="01c77077-aee4-4b5f-bd4e-9cd40a6fff29">
      <Terms xmlns="http://schemas.microsoft.com/office/infopath/2007/PartnerControls"/>
    </m6878b9dd7994da4ba144f95347d99c6>
    <Presentation_x0020_Date xmlns="01c77077-aee4-4b5f-bd4e-9cd40a6fff29" xsi:nil="tru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 xsi:nil="tru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sharepoint/v3"/>
    <ds:schemaRef ds:uri="http://purl.org/dc/terms/"/>
    <ds:schemaRef ds:uri="http://schemas.microsoft.com/office/2006/documentManagement/types"/>
    <ds:schemaRef ds:uri="http://purl.org/dc/dcmitype/"/>
    <ds:schemaRef ds:uri="http://schemas.openxmlformats.org/package/2006/metadata/core-properties"/>
    <ds:schemaRef ds:uri="8ff673fc-3231-4e3a-893b-6d7f7cd32766"/>
    <ds:schemaRef ds:uri="http://purl.org/dc/elements/1.1/"/>
    <ds:schemaRef ds:uri="http://schemas.microsoft.com/office/2006/metadata/properties"/>
    <ds:schemaRef ds:uri="230e9df3-be65-4c73-a93b-d1236ebd677e"/>
    <ds:schemaRef ds:uri="http://schemas.microsoft.com/office/infopath/2007/PartnerControls"/>
    <ds:schemaRef ds:uri="01c77077-aee4-4b5f-bd4e-9cd40a6fff29"/>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Microsoft_Connect_2016_STUDIO_SlideTemplate_101416</Template>
  <TotalTime>1285</TotalTime>
  <Words>1218</Words>
  <Application>Microsoft Office PowerPoint</Application>
  <PresentationFormat>Custom</PresentationFormat>
  <Paragraphs>247</Paragraphs>
  <Slides>16</Slides>
  <Notes>16</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16</vt:i4>
      </vt:variant>
    </vt:vector>
  </HeadingPairs>
  <TitlesOfParts>
    <vt:vector size="28" baseType="lpstr">
      <vt:lpstr>Arial</vt:lpstr>
      <vt:lpstr>Calibri</vt:lpstr>
      <vt:lpstr>Consolas</vt:lpstr>
      <vt:lpstr>Helvetica Neue</vt:lpstr>
      <vt:lpstr>Segoe UI</vt:lpstr>
      <vt:lpstr>Segoe UI Light</vt:lpstr>
      <vt:lpstr>segoe-ui_normal</vt:lpstr>
      <vt:lpstr>segoe-ui_semibold</vt:lpstr>
      <vt:lpstr>Tahoma</vt:lpstr>
      <vt:lpstr>Wingdings</vt:lpstr>
      <vt:lpstr>Connect_2016_Template_Light</vt:lpstr>
      <vt:lpstr>Connect_2016_Template_Dark</vt:lpstr>
      <vt:lpstr>Azure  Container Registry </vt:lpstr>
      <vt:lpstr>Why: Azure Container Registry </vt:lpstr>
      <vt:lpstr>Containers as a common deployment currency</vt:lpstr>
      <vt:lpstr>Azure Compute Platform</vt:lpstr>
      <vt:lpstr>Container DevOps Workflow</vt:lpstr>
      <vt:lpstr>Azure Container Registry</vt:lpstr>
      <vt:lpstr>ACR Tiered SKUs</vt:lpstr>
      <vt:lpstr>Authenticating with ACR</vt:lpstr>
      <vt:lpstr>PowerPoint Presentation</vt:lpstr>
      <vt:lpstr>ACR Geo-replication</vt:lpstr>
      <vt:lpstr>PowerPoint Presentation</vt:lpstr>
      <vt:lpstr>PowerPoint Presentation</vt:lpstr>
      <vt:lpstr>Demo</vt:lpstr>
      <vt:lpstr>PowerPoint Presentation</vt:lpstr>
      <vt:lpstr>Azure Container Registry Partners</vt:lpstr>
      <vt:lpstr>Get Started Today</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Holly Bilyeu (Run Studios, LLC)</dc:creator>
  <cp:keywords>Microsoft Connect 2016</cp:keywords>
  <dc:description>Template: Mindseye
Formatting: 
Audience Type:</dc:description>
  <cp:lastModifiedBy>Steve Lasker</cp:lastModifiedBy>
  <cp:revision>19</cp:revision>
  <dcterms:created xsi:type="dcterms:W3CDTF">2016-10-31T17:09:16Z</dcterms:created>
  <dcterms:modified xsi:type="dcterms:W3CDTF">2017-11-30T00:17:28Z</dcterms:modified>
  <cp:category>Microsoft Connect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stevelas@microsoft.com</vt:lpwstr>
  </property>
  <property fmtid="{D5CDD505-2E9C-101B-9397-08002B2CF9AE}" pid="17" name="MSIP_Label_f42aa342-8706-4288-bd11-ebb85995028c_SetDate">
    <vt:lpwstr>2017-11-29T23:51:09.2788848Z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